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82"/>
  </p:notesMasterIdLst>
  <p:sldIdLst>
    <p:sldId id="312" r:id="rId3"/>
    <p:sldId id="329" r:id="rId4"/>
    <p:sldId id="710" r:id="rId5"/>
    <p:sldId id="662" r:id="rId6"/>
    <p:sldId id="712" r:id="rId7"/>
    <p:sldId id="731" r:id="rId8"/>
    <p:sldId id="716" r:id="rId9"/>
    <p:sldId id="732" r:id="rId10"/>
    <p:sldId id="733" r:id="rId11"/>
    <p:sldId id="734" r:id="rId12"/>
    <p:sldId id="738" r:id="rId13"/>
    <p:sldId id="371" r:id="rId14"/>
    <p:sldId id="739" r:id="rId15"/>
    <p:sldId id="737" r:id="rId16"/>
    <p:sldId id="735" r:id="rId17"/>
    <p:sldId id="740" r:id="rId18"/>
    <p:sldId id="367" r:id="rId19"/>
    <p:sldId id="742" r:id="rId20"/>
    <p:sldId id="743" r:id="rId21"/>
    <p:sldId id="744" r:id="rId22"/>
    <p:sldId id="745" r:id="rId23"/>
    <p:sldId id="746" r:id="rId24"/>
    <p:sldId id="798" r:id="rId25"/>
    <p:sldId id="805" r:id="rId26"/>
    <p:sldId id="817" r:id="rId27"/>
    <p:sldId id="818" r:id="rId28"/>
    <p:sldId id="802" r:id="rId29"/>
    <p:sldId id="819" r:id="rId30"/>
    <p:sldId id="820" r:id="rId31"/>
    <p:sldId id="821" r:id="rId32"/>
    <p:sldId id="822" r:id="rId33"/>
    <p:sldId id="803" r:id="rId34"/>
    <p:sldId id="823" r:id="rId35"/>
    <p:sldId id="721" r:id="rId36"/>
    <p:sldId id="826" r:id="rId37"/>
    <p:sldId id="722" r:id="rId38"/>
    <p:sldId id="753" r:id="rId39"/>
    <p:sldId id="827" r:id="rId40"/>
    <p:sldId id="828" r:id="rId41"/>
    <p:sldId id="829" r:id="rId42"/>
    <p:sldId id="741" r:id="rId43"/>
    <p:sldId id="831" r:id="rId44"/>
    <p:sldId id="832" r:id="rId45"/>
    <p:sldId id="393" r:id="rId46"/>
    <p:sldId id="395" r:id="rId47"/>
    <p:sldId id="398" r:id="rId48"/>
    <p:sldId id="769" r:id="rId49"/>
    <p:sldId id="783" r:id="rId50"/>
    <p:sldId id="773" r:id="rId51"/>
    <p:sldId id="785" r:id="rId52"/>
    <p:sldId id="777" r:id="rId53"/>
    <p:sldId id="793" r:id="rId54"/>
    <p:sldId id="776" r:id="rId55"/>
    <p:sldId id="778" r:id="rId56"/>
    <p:sldId id="790" r:id="rId57"/>
    <p:sldId id="791" r:id="rId58"/>
    <p:sldId id="781" r:id="rId59"/>
    <p:sldId id="830" r:id="rId60"/>
    <p:sldId id="833" r:id="rId61"/>
    <p:sldId id="834" r:id="rId62"/>
    <p:sldId id="838" r:id="rId63"/>
    <p:sldId id="835" r:id="rId64"/>
    <p:sldId id="836" r:id="rId65"/>
    <p:sldId id="837" r:id="rId66"/>
    <p:sldId id="527" r:id="rId67"/>
    <p:sldId id="528" r:id="rId68"/>
    <p:sldId id="529" r:id="rId69"/>
    <p:sldId id="530" r:id="rId70"/>
    <p:sldId id="531" r:id="rId71"/>
    <p:sldId id="536" r:id="rId72"/>
    <p:sldId id="824" r:id="rId73"/>
    <p:sldId id="839" r:id="rId74"/>
    <p:sldId id="840" r:id="rId75"/>
    <p:sldId id="841" r:id="rId76"/>
    <p:sldId id="842" r:id="rId77"/>
    <p:sldId id="848" r:id="rId78"/>
    <p:sldId id="850" r:id="rId79"/>
    <p:sldId id="736" r:id="rId80"/>
    <p:sldId id="37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D561"/>
    <a:srgbClr val="BEE395"/>
    <a:srgbClr val="DCF0C6"/>
    <a:srgbClr val="D50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84353" autoAdjust="0"/>
  </p:normalViewPr>
  <p:slideViewPr>
    <p:cSldViewPr snapToGrid="0">
      <p:cViewPr varScale="1">
        <p:scale>
          <a:sx n="79" d="100"/>
          <a:sy n="79" d="100"/>
        </p:scale>
        <p:origin x="12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B0CC5-EF29-D74A-AD49-4B6EC1B743A1}" type="datetimeFigureOut">
              <a:rPr lang="en-US" smtClean="0"/>
              <a:t>5/4/19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4D9BE-9151-4941-8C15-21DB9E83AD61}" type="slidenum">
              <a:rPr lang="en-US" smtClean="0"/>
              <a:t>‹#›</a:t>
            </a:fld>
            <a:endParaRPr lang="en-US"/>
          </a:p>
        </p:txBody>
      </p:sp>
    </p:spTree>
    <p:extLst>
      <p:ext uri="{BB962C8B-B14F-4D97-AF65-F5344CB8AC3E}">
        <p14:creationId xmlns:p14="http://schemas.microsoft.com/office/powerpoint/2010/main" val="48777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AC90C-7C1C-412D-A05D-BEACDF9BE3CD}" type="slidenum">
              <a:rPr lang="en-US" smtClean="0"/>
              <a:t>1</a:t>
            </a:fld>
            <a:endParaRPr lang="en-US"/>
          </a:p>
        </p:txBody>
      </p:sp>
    </p:spTree>
    <p:extLst>
      <p:ext uri="{BB962C8B-B14F-4D97-AF65-F5344CB8AC3E}">
        <p14:creationId xmlns:p14="http://schemas.microsoft.com/office/powerpoint/2010/main" val="1135937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At its heart, any predictive evaluation technique requires a </a:t>
            </a:r>
            <a:r>
              <a:rPr lang="en-US" sz="1200" b="1" i="0" u="none" strike="noStrike" kern="1200" dirty="0">
                <a:solidFill>
                  <a:schemeClr val="tx1"/>
                </a:solidFill>
                <a:effectLst/>
                <a:latin typeface="+mn-lt"/>
                <a:ea typeface="+mn-ea"/>
                <a:cs typeface="+mn-cs"/>
              </a:rPr>
              <a:t>model</a:t>
            </a:r>
            <a:r>
              <a:rPr lang="en-US" sz="1200" b="0" i="0" u="none" strike="noStrike" kern="1200" dirty="0">
                <a:solidFill>
                  <a:schemeClr val="tx1"/>
                </a:solidFill>
                <a:effectLst/>
                <a:latin typeface="+mn-lt"/>
                <a:ea typeface="+mn-ea"/>
                <a:cs typeface="+mn-cs"/>
              </a:rPr>
              <a:t> for how a user interacts with an interface. This model needs to be </a:t>
            </a:r>
            <a:r>
              <a:rPr lang="en-US" sz="1200" b="1" i="0" u="none" strike="noStrike" kern="1200" dirty="0">
                <a:solidFill>
                  <a:schemeClr val="tx1"/>
                </a:solidFill>
                <a:effectLst/>
                <a:latin typeface="+mn-lt"/>
                <a:ea typeface="+mn-ea"/>
                <a:cs typeface="+mn-cs"/>
              </a:rPr>
              <a:t>abstract</a:t>
            </a:r>
            <a:r>
              <a:rPr lang="en-US" sz="1200" b="0" i="0" u="none" strike="noStrike" kern="1200" dirty="0">
                <a:solidFill>
                  <a:schemeClr val="tx1"/>
                </a:solidFill>
                <a:effectLst/>
                <a:latin typeface="+mn-lt"/>
                <a:ea typeface="+mn-ea"/>
                <a:cs typeface="+mn-cs"/>
              </a:rPr>
              <a:t> – it can’t be as detailed as an actual human being (with billions of neurons, muscles, and sensory cells), because it wouldn’t be practical to use for prediction.</a:t>
            </a:r>
          </a:p>
          <a:p>
            <a:br>
              <a:rPr lang="en-US" dirty="0"/>
            </a:br>
            <a:br>
              <a:rPr lang="en-US" dirty="0"/>
            </a:br>
            <a:r>
              <a:rPr lang="en-US" sz="1200" b="0" i="0" u="none" strike="noStrike" kern="1200" dirty="0">
                <a:solidFill>
                  <a:schemeClr val="tx1"/>
                </a:solidFill>
                <a:effectLst/>
                <a:latin typeface="+mn-lt"/>
                <a:ea typeface="+mn-ea"/>
                <a:cs typeface="+mn-cs"/>
              </a:rPr>
              <a:t>Where do the parameters come from? They’re estimated from experiments with real users. </a:t>
            </a: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51</a:t>
            </a:fld>
            <a:endParaRPr lang="en-US"/>
          </a:p>
        </p:txBody>
      </p:sp>
    </p:spTree>
    <p:extLst>
      <p:ext uri="{BB962C8B-B14F-4D97-AF65-F5344CB8AC3E}">
        <p14:creationId xmlns:p14="http://schemas.microsoft.com/office/powerpoint/2010/main" val="3174734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Most of the operators are physical–the user is actually moving their muscles to perform them. The M operator is different–it’s purely mental (which is somewhat problematic, because it’s hard to observe and estimate). The M operator stands in for any mental operations that the user does. M operators separate the task into chunks, or steps, and represent the time needed for the user to recall the next step from long-term memory.</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53</a:t>
            </a:fld>
            <a:endParaRPr lang="en-US"/>
          </a:p>
        </p:txBody>
      </p:sp>
    </p:spTree>
    <p:extLst>
      <p:ext uri="{BB962C8B-B14F-4D97-AF65-F5344CB8AC3E}">
        <p14:creationId xmlns:p14="http://schemas.microsoft.com/office/powerpoint/2010/main" val="11680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KLM also assumes that all actions are serialized, even actions that involve different hands (like moving the mouse and pressing down the Shift key). Real experts don’t behave that way; they overlap operations.</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57</a:t>
            </a:fld>
            <a:endParaRPr lang="en-US"/>
          </a:p>
        </p:txBody>
      </p:sp>
    </p:spTree>
    <p:extLst>
      <p:ext uri="{BB962C8B-B14F-4D97-AF65-F5344CB8AC3E}">
        <p14:creationId xmlns:p14="http://schemas.microsoft.com/office/powerpoint/2010/main" val="1499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https://en.wikipedia.org/wiki/Logistic_function</a:t>
            </a:r>
          </a:p>
        </p:txBody>
      </p:sp>
      <p:sp>
        <p:nvSpPr>
          <p:cNvPr id="4" name="Slide Number Placeholder 3"/>
          <p:cNvSpPr>
            <a:spLocks noGrp="1"/>
          </p:cNvSpPr>
          <p:nvPr>
            <p:ph type="sldNum" sz="quarter" idx="5"/>
          </p:nvPr>
        </p:nvSpPr>
        <p:spPr/>
        <p:txBody>
          <a:bodyPr/>
          <a:lstStyle/>
          <a:p>
            <a:fld id="{0734D9BE-9151-4941-8C15-21DB9E83AD61}" type="slidenum">
              <a:rPr lang="en-US" smtClean="0"/>
              <a:t>70</a:t>
            </a:fld>
            <a:endParaRPr lang="en-US"/>
          </a:p>
        </p:txBody>
      </p:sp>
    </p:spTree>
    <p:extLst>
      <p:ext uri="{BB962C8B-B14F-4D97-AF65-F5344CB8AC3E}">
        <p14:creationId xmlns:p14="http://schemas.microsoft.com/office/powerpoint/2010/main" val="1853926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the user, collecting information scent cues is done progressively, with steadily increasing cost.</a:t>
            </a: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77</a:t>
            </a:fld>
            <a:endParaRPr lang="en-US"/>
          </a:p>
        </p:txBody>
      </p:sp>
    </p:spTree>
    <p:extLst>
      <p:ext uri="{BB962C8B-B14F-4D97-AF65-F5344CB8AC3E}">
        <p14:creationId xmlns:p14="http://schemas.microsoft.com/office/powerpoint/2010/main" val="3945272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79</a:t>
            </a:fld>
            <a:endParaRPr lang="en-US"/>
          </a:p>
        </p:txBody>
      </p:sp>
    </p:spTree>
    <p:extLst>
      <p:ext uri="{BB962C8B-B14F-4D97-AF65-F5344CB8AC3E}">
        <p14:creationId xmlns:p14="http://schemas.microsoft.com/office/powerpoint/2010/main" val="380151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2</a:t>
            </a:fld>
            <a:endParaRPr lang="en-US"/>
          </a:p>
        </p:txBody>
      </p:sp>
    </p:spTree>
    <p:extLst>
      <p:ext uri="{BB962C8B-B14F-4D97-AF65-F5344CB8AC3E}">
        <p14:creationId xmlns:p14="http://schemas.microsoft.com/office/powerpoint/2010/main" val="2909677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example, at a high level, the model of Twitter is that there are other </a:t>
            </a:r>
            <a:r>
              <a:rPr lang="en-US" sz="1200" b="1" i="0" u="none" strike="noStrike" kern="1200" dirty="0">
                <a:solidFill>
                  <a:schemeClr val="tx1"/>
                </a:solidFill>
                <a:effectLst/>
                <a:latin typeface="+mn-lt"/>
                <a:ea typeface="+mn-ea"/>
                <a:cs typeface="+mn-cs"/>
              </a:rPr>
              <a:t>users</a:t>
            </a:r>
            <a:r>
              <a:rPr lang="en-US" sz="1200" b="0" i="0" u="none" strike="noStrike" kern="1200" dirty="0">
                <a:solidFill>
                  <a:schemeClr val="tx1"/>
                </a:solidFill>
                <a:effectLst/>
                <a:latin typeface="+mn-lt"/>
                <a:ea typeface="+mn-ea"/>
                <a:cs typeface="+mn-cs"/>
              </a:rPr>
              <a:t> in the system, you have a list of people that you </a:t>
            </a:r>
            <a:r>
              <a:rPr lang="en-US" sz="1200" b="1" i="0" u="none" strike="noStrike" kern="1200" dirty="0">
                <a:solidFill>
                  <a:schemeClr val="tx1"/>
                </a:solidFill>
                <a:effectLst/>
                <a:latin typeface="+mn-lt"/>
                <a:ea typeface="+mn-ea"/>
                <a:cs typeface="+mn-cs"/>
              </a:rPr>
              <a:t>follow</a:t>
            </a:r>
            <a:r>
              <a:rPr lang="en-US" sz="1200" b="0" i="0" u="none" strike="noStrike" kern="1200" dirty="0">
                <a:solidFill>
                  <a:schemeClr val="tx1"/>
                </a:solidFill>
                <a:effectLst/>
                <a:latin typeface="+mn-lt"/>
                <a:ea typeface="+mn-ea"/>
                <a:cs typeface="+mn-cs"/>
              </a:rPr>
              <a:t> and a list of people that follow you, and each user generates a stream of </a:t>
            </a:r>
            <a:r>
              <a:rPr lang="en-US" sz="1200" b="1" i="0" u="none" strike="noStrike" kern="1200" dirty="0">
                <a:solidFill>
                  <a:schemeClr val="tx1"/>
                </a:solidFill>
                <a:effectLst/>
                <a:latin typeface="+mn-lt"/>
                <a:ea typeface="+mn-ea"/>
                <a:cs typeface="+mn-cs"/>
              </a:rPr>
              <a:t>tweets</a:t>
            </a:r>
            <a:r>
              <a:rPr lang="en-US" sz="1200" b="0" i="0" u="none" strike="noStrike" kern="1200" dirty="0">
                <a:solidFill>
                  <a:schemeClr val="tx1"/>
                </a:solidFill>
                <a:effectLst/>
                <a:latin typeface="+mn-lt"/>
                <a:ea typeface="+mn-ea"/>
                <a:cs typeface="+mn-cs"/>
              </a:rPr>
              <a:t> that are seen by their followers, mixed together into a </a:t>
            </a:r>
            <a:r>
              <a:rPr lang="en-US" sz="1200" b="1" i="0" u="none" strike="noStrike" kern="1200" dirty="0">
                <a:solidFill>
                  <a:schemeClr val="tx1"/>
                </a:solidFill>
                <a:effectLst/>
                <a:latin typeface="+mn-lt"/>
                <a:ea typeface="+mn-ea"/>
                <a:cs typeface="+mn-cs"/>
              </a:rPr>
              <a:t>feed</a:t>
            </a:r>
            <a:r>
              <a:rPr lang="en-US" sz="1200" b="0" i="0" u="none" strike="noStrike" kern="1200" dirty="0">
                <a:solidFill>
                  <a:schemeClr val="tx1"/>
                </a:solidFill>
                <a:effectLst/>
                <a:latin typeface="+mn-lt"/>
                <a:ea typeface="+mn-ea"/>
                <a:cs typeface="+mn-cs"/>
              </a:rPr>
              <a:t>. These are all the parts of the system. At a more detailed level, tweets and people have attributes and data, and there are actions that you can do in the system (viewing tweets, creating tweets, following or unfollowing, etc.). These data items and actions are also parts of the model.</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12</a:t>
            </a:fld>
            <a:endParaRPr lang="en-US"/>
          </a:p>
        </p:txBody>
      </p:sp>
    </p:spTree>
    <p:extLst>
      <p:ext uri="{BB962C8B-B14F-4D97-AF65-F5344CB8AC3E}">
        <p14:creationId xmlns:p14="http://schemas.microsoft.com/office/powerpoint/2010/main" val="3198932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www.commonsensemedia.org</a:t>
            </a:r>
            <a:r>
              <a:rPr lang="en-US" dirty="0"/>
              <a:t>/blog/parents-ultimate-guide-to-musically</a:t>
            </a:r>
          </a:p>
        </p:txBody>
      </p:sp>
      <p:sp>
        <p:nvSpPr>
          <p:cNvPr id="4" name="Slide Number Placeholder 3"/>
          <p:cNvSpPr>
            <a:spLocks noGrp="1"/>
          </p:cNvSpPr>
          <p:nvPr>
            <p:ph type="sldNum" sz="quarter" idx="5"/>
          </p:nvPr>
        </p:nvSpPr>
        <p:spPr/>
        <p:txBody>
          <a:bodyPr/>
          <a:lstStyle/>
          <a:p>
            <a:fld id="{0734D9BE-9151-4941-8C15-21DB9E83AD61}" type="slidenum">
              <a:rPr lang="en-US" smtClean="0"/>
              <a:t>13</a:t>
            </a:fld>
            <a:endParaRPr lang="en-US"/>
          </a:p>
        </p:txBody>
      </p:sp>
    </p:spTree>
    <p:extLst>
      <p:ext uri="{BB962C8B-B14F-4D97-AF65-F5344CB8AC3E}">
        <p14:creationId xmlns:p14="http://schemas.microsoft.com/office/powerpoint/2010/main" val="912305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first the user types a complete command, then the system does it. DM, on the other hand, is asynchronous: the user can point the mouse anywhere and do anything at any time. </a:t>
            </a:r>
            <a:r>
              <a:rPr lang="en-US" sz="1200" b="0" i="0" u="none" strike="noStrike" kern="1200">
                <a:solidFill>
                  <a:schemeClr val="tx1"/>
                </a:solidFill>
                <a:effectLst/>
                <a:latin typeface="+mn-lt"/>
                <a:ea typeface="+mn-ea"/>
                <a:cs typeface="+mn-cs"/>
              </a:rPr>
              <a:t>DM interfaces are necessarily event driven.</a:t>
            </a: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18</a:t>
            </a:fld>
            <a:endParaRPr lang="en-US"/>
          </a:p>
        </p:txBody>
      </p:sp>
    </p:spTree>
    <p:extLst>
      <p:ext uri="{BB962C8B-B14F-4D97-AF65-F5344CB8AC3E}">
        <p14:creationId xmlns:p14="http://schemas.microsoft.com/office/powerpoint/2010/main" val="497128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How might a user interpret the dialog box shown here? One poor user read “type” as a verb, and dutifully typed M-I-S-M-A-T-C-H every time this dialog appeared. The user’s reaction makes perfect sense when you remember that most computer users do just that, type, all day. But most programmers wouldn’t even think of reading the message that way. Yet another example showing that you are not the user.</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26</a:t>
            </a:fld>
            <a:endParaRPr lang="en-US"/>
          </a:p>
        </p:txBody>
      </p:sp>
    </p:spTree>
    <p:extLst>
      <p:ext uri="{BB962C8B-B14F-4D97-AF65-F5344CB8AC3E}">
        <p14:creationId xmlns:p14="http://schemas.microsoft.com/office/powerpoint/2010/main" val="3117311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Defaults should be </a:t>
            </a:r>
            <a:r>
              <a:rPr lang="en-US" sz="1200" b="1" i="0" u="none" strike="noStrike" kern="1200" dirty="0">
                <a:solidFill>
                  <a:schemeClr val="tx1"/>
                </a:solidFill>
                <a:effectLst/>
                <a:latin typeface="+mn-lt"/>
                <a:ea typeface="+mn-ea"/>
                <a:cs typeface="+mn-cs"/>
              </a:rPr>
              <a:t>fragile</a:t>
            </a:r>
            <a:r>
              <a:rPr lang="en-US" sz="1200" b="0" i="0" u="none" strike="noStrike" kern="1200" dirty="0">
                <a:solidFill>
                  <a:schemeClr val="tx1"/>
                </a:solidFill>
                <a:effectLst/>
                <a:latin typeface="+mn-lt"/>
                <a:ea typeface="+mn-ea"/>
                <a:cs typeface="+mn-cs"/>
              </a:rPr>
              <a:t>; when you click on or Tab to a field containing a default value, it should be fully selected so that frequent users can replace it immediately by simply starting to type a new value. (This technique, where typing replaces the selection, is called </a:t>
            </a:r>
            <a:r>
              <a:rPr lang="en-US" sz="1200" b="1" i="0" u="none" strike="noStrike" kern="1200" dirty="0">
                <a:solidFill>
                  <a:schemeClr val="tx1"/>
                </a:solidFill>
                <a:effectLst/>
                <a:latin typeface="+mn-lt"/>
                <a:ea typeface="+mn-ea"/>
                <a:cs typeface="+mn-cs"/>
              </a:rPr>
              <a:t>pending delete</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42</a:t>
            </a:fld>
            <a:endParaRPr lang="en-US"/>
          </a:p>
        </p:txBody>
      </p:sp>
    </p:spTree>
    <p:extLst>
      <p:ext uri="{BB962C8B-B14F-4D97-AF65-F5344CB8AC3E}">
        <p14:creationId xmlns:p14="http://schemas.microsoft.com/office/powerpoint/2010/main" val="2600360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pages.mtu.edu</a:t>
            </a:r>
            <a:r>
              <a:rPr lang="en-US" dirty="0"/>
              <a:t>/~</a:t>
            </a:r>
            <a:r>
              <a:rPr lang="en-US" dirty="0" err="1"/>
              <a:t>rpastel</a:t>
            </a:r>
            <a:r>
              <a:rPr lang="en-US" dirty="0"/>
              <a:t>/Research/Documents/p295-accot.pdf</a:t>
            </a:r>
          </a:p>
        </p:txBody>
      </p:sp>
      <p:sp>
        <p:nvSpPr>
          <p:cNvPr id="4" name="Slide Number Placeholder 3"/>
          <p:cNvSpPr>
            <a:spLocks noGrp="1"/>
          </p:cNvSpPr>
          <p:nvPr>
            <p:ph type="sldNum" sz="quarter" idx="5"/>
          </p:nvPr>
        </p:nvSpPr>
        <p:spPr/>
        <p:txBody>
          <a:bodyPr/>
          <a:lstStyle/>
          <a:p>
            <a:fld id="{0734D9BE-9151-4941-8C15-21DB9E83AD61}" type="slidenum">
              <a:rPr lang="en-US" smtClean="0"/>
              <a:t>49</a:t>
            </a:fld>
            <a:endParaRPr lang="en-US"/>
          </a:p>
        </p:txBody>
      </p:sp>
    </p:spTree>
    <p:extLst>
      <p:ext uri="{BB962C8B-B14F-4D97-AF65-F5344CB8AC3E}">
        <p14:creationId xmlns:p14="http://schemas.microsoft.com/office/powerpoint/2010/main" val="720263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50</a:t>
            </a:fld>
            <a:endParaRPr lang="en-US"/>
          </a:p>
        </p:txBody>
      </p:sp>
    </p:spTree>
    <p:extLst>
      <p:ext uri="{BB962C8B-B14F-4D97-AF65-F5344CB8AC3E}">
        <p14:creationId xmlns:p14="http://schemas.microsoft.com/office/powerpoint/2010/main" val="3567689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18"/>
          <p:cNvSpPr>
            <a:spLocks noChangeArrowheads="1"/>
          </p:cNvSpPr>
          <p:nvPr userDrawn="1"/>
        </p:nvSpPr>
        <p:spPr bwMode="auto">
          <a:xfrm>
            <a:off x="0" y="0"/>
            <a:ext cx="12192000" cy="642938"/>
          </a:xfrm>
          <a:prstGeom prst="rect">
            <a:avLst/>
          </a:prstGeom>
          <a:solidFill>
            <a:srgbClr val="D50032"/>
          </a:solidFill>
          <a:ln>
            <a:noFill/>
          </a:ln>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sz="1800">
              <a:solidFill>
                <a:srgbClr val="000000"/>
              </a:solidFill>
            </a:endParaRPr>
          </a:p>
        </p:txBody>
      </p:sp>
      <p:sp>
        <p:nvSpPr>
          <p:cNvPr id="2" name="Title 1"/>
          <p:cNvSpPr>
            <a:spLocks noGrp="1"/>
          </p:cNvSpPr>
          <p:nvPr>
            <p:ph type="title"/>
          </p:nvPr>
        </p:nvSpPr>
        <p:spPr/>
        <p:txBody>
          <a:bodyPr/>
          <a:lstStyle>
            <a:lvl1pPr>
              <a:defRPr>
                <a:solidFill>
                  <a:srgbClr val="D50032"/>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32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F21801-81A9-4CAD-9174-9567FC0655E4}" type="datetimeFigureOut">
              <a:rPr lang="en-US" smtClean="0"/>
              <a:t>5/4/19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5143D-DC3D-4E12-9341-6BDFB556E7E4}" type="slidenum">
              <a:rPr lang="en-US" smtClean="0"/>
              <a:t>‹#›</a:t>
            </a:fld>
            <a:endParaRPr lang="en-US"/>
          </a:p>
        </p:txBody>
      </p:sp>
    </p:spTree>
    <p:extLst>
      <p:ext uri="{BB962C8B-B14F-4D97-AF65-F5344CB8AC3E}">
        <p14:creationId xmlns:p14="http://schemas.microsoft.com/office/powerpoint/2010/main" val="83124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F21801-81A9-4CAD-9174-9567FC0655E4}" type="datetimeFigureOut">
              <a:rPr lang="en-US" smtClean="0"/>
              <a:t>5/4/19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5143D-DC3D-4E12-9341-6BDFB556E7E4}" type="slidenum">
              <a:rPr lang="en-US" smtClean="0"/>
              <a:t>‹#›</a:t>
            </a:fld>
            <a:endParaRPr lang="en-US"/>
          </a:p>
        </p:txBody>
      </p:sp>
    </p:spTree>
    <p:extLst>
      <p:ext uri="{BB962C8B-B14F-4D97-AF65-F5344CB8AC3E}">
        <p14:creationId xmlns:p14="http://schemas.microsoft.com/office/powerpoint/2010/main" val="185319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F21801-81A9-4CAD-9174-9567FC0655E4}" type="datetimeFigureOut">
              <a:rPr lang="en-US" smtClean="0"/>
              <a:t>5/4/19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5143D-DC3D-4E12-9341-6BDFB556E7E4}" type="slidenum">
              <a:rPr lang="en-US" smtClean="0"/>
              <a:t>‹#›</a:t>
            </a:fld>
            <a:endParaRPr lang="en-US"/>
          </a:p>
        </p:txBody>
      </p:sp>
    </p:spTree>
    <p:extLst>
      <p:ext uri="{BB962C8B-B14F-4D97-AF65-F5344CB8AC3E}">
        <p14:creationId xmlns:p14="http://schemas.microsoft.com/office/powerpoint/2010/main" val="135537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21801-81A9-4CAD-9174-9567FC0655E4}" type="datetimeFigureOut">
              <a:rPr lang="en-US" smtClean="0"/>
              <a:t>5/4/19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5143D-DC3D-4E12-9341-6BDFB556E7E4}" type="slidenum">
              <a:rPr lang="en-US" smtClean="0"/>
              <a:t>‹#›</a:t>
            </a:fld>
            <a:endParaRPr lang="en-US"/>
          </a:p>
        </p:txBody>
      </p:sp>
    </p:spTree>
    <p:extLst>
      <p:ext uri="{BB962C8B-B14F-4D97-AF65-F5344CB8AC3E}">
        <p14:creationId xmlns:p14="http://schemas.microsoft.com/office/powerpoint/2010/main" val="45635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F21801-81A9-4CAD-9174-9567FC0655E4}" type="datetimeFigureOut">
              <a:rPr lang="en-US" smtClean="0"/>
              <a:t>5/4/19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5143D-DC3D-4E12-9341-6BDFB556E7E4}" type="slidenum">
              <a:rPr lang="en-US" smtClean="0"/>
              <a:t>‹#›</a:t>
            </a:fld>
            <a:endParaRPr lang="en-US"/>
          </a:p>
        </p:txBody>
      </p:sp>
    </p:spTree>
    <p:extLst>
      <p:ext uri="{BB962C8B-B14F-4D97-AF65-F5344CB8AC3E}">
        <p14:creationId xmlns:p14="http://schemas.microsoft.com/office/powerpoint/2010/main" val="91248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F21801-81A9-4CAD-9174-9567FC0655E4}" type="datetimeFigureOut">
              <a:rPr lang="en-US" smtClean="0"/>
              <a:t>5/4/19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5143D-DC3D-4E12-9341-6BDFB556E7E4}" type="slidenum">
              <a:rPr lang="en-US" smtClean="0"/>
              <a:t>‹#›</a:t>
            </a:fld>
            <a:endParaRPr lang="en-US"/>
          </a:p>
        </p:txBody>
      </p:sp>
    </p:spTree>
    <p:extLst>
      <p:ext uri="{BB962C8B-B14F-4D97-AF65-F5344CB8AC3E}">
        <p14:creationId xmlns:p14="http://schemas.microsoft.com/office/powerpoint/2010/main" val="297928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F21801-81A9-4CAD-9174-9567FC0655E4}" type="datetimeFigureOut">
              <a:rPr lang="en-US" smtClean="0"/>
              <a:t>5/4/19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5143D-DC3D-4E12-9341-6BDFB556E7E4}" type="slidenum">
              <a:rPr lang="en-US" smtClean="0"/>
              <a:t>‹#›</a:t>
            </a:fld>
            <a:endParaRPr lang="en-US"/>
          </a:p>
        </p:txBody>
      </p:sp>
    </p:spTree>
    <p:extLst>
      <p:ext uri="{BB962C8B-B14F-4D97-AF65-F5344CB8AC3E}">
        <p14:creationId xmlns:p14="http://schemas.microsoft.com/office/powerpoint/2010/main" val="309744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F21801-81A9-4CAD-9174-9567FC0655E4}" type="datetimeFigureOut">
              <a:rPr lang="en-US" smtClean="0"/>
              <a:t>5/4/19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A5143D-DC3D-4E12-9341-6BDFB556E7E4}" type="slidenum">
              <a:rPr lang="en-US" smtClean="0"/>
              <a:t>‹#›</a:t>
            </a:fld>
            <a:endParaRPr lang="en-US"/>
          </a:p>
        </p:txBody>
      </p:sp>
    </p:spTree>
    <p:extLst>
      <p:ext uri="{BB962C8B-B14F-4D97-AF65-F5344CB8AC3E}">
        <p14:creationId xmlns:p14="http://schemas.microsoft.com/office/powerpoint/2010/main" val="318000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F21801-81A9-4CAD-9174-9567FC0655E4}" type="datetimeFigureOut">
              <a:rPr lang="en-US" smtClean="0"/>
              <a:t>5/4/19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A5143D-DC3D-4E12-9341-6BDFB556E7E4}" type="slidenum">
              <a:rPr lang="en-US" smtClean="0"/>
              <a:t>‹#›</a:t>
            </a:fld>
            <a:endParaRPr lang="en-US"/>
          </a:p>
        </p:txBody>
      </p:sp>
    </p:spTree>
    <p:extLst>
      <p:ext uri="{BB962C8B-B14F-4D97-AF65-F5344CB8AC3E}">
        <p14:creationId xmlns:p14="http://schemas.microsoft.com/office/powerpoint/2010/main" val="95828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F21801-81A9-4CAD-9174-9567FC0655E4}" type="datetimeFigureOut">
              <a:rPr lang="en-US" smtClean="0"/>
              <a:t>5/4/19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A5143D-DC3D-4E12-9341-6BDFB556E7E4}" type="slidenum">
              <a:rPr lang="en-US" smtClean="0"/>
              <a:t>‹#›</a:t>
            </a:fld>
            <a:endParaRPr lang="en-US"/>
          </a:p>
        </p:txBody>
      </p:sp>
    </p:spTree>
    <p:extLst>
      <p:ext uri="{BB962C8B-B14F-4D97-AF65-F5344CB8AC3E}">
        <p14:creationId xmlns:p14="http://schemas.microsoft.com/office/powerpoint/2010/main" val="238440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F21801-81A9-4CAD-9174-9567FC0655E4}" type="datetimeFigureOut">
              <a:rPr lang="en-US" smtClean="0"/>
              <a:t>5/4/19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5143D-DC3D-4E12-9341-6BDFB556E7E4}" type="slidenum">
              <a:rPr lang="en-US" smtClean="0"/>
              <a:t>‹#›</a:t>
            </a:fld>
            <a:endParaRPr lang="en-US"/>
          </a:p>
        </p:txBody>
      </p:sp>
    </p:spTree>
    <p:extLst>
      <p:ext uri="{BB962C8B-B14F-4D97-AF65-F5344CB8AC3E}">
        <p14:creationId xmlns:p14="http://schemas.microsoft.com/office/powerpoint/2010/main" val="249918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40267" y="908050"/>
            <a:ext cx="1131993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40267" y="2708276"/>
            <a:ext cx="11319933"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3078" name="Rectangle 6"/>
          <p:cNvSpPr>
            <a:spLocks noGrp="1" noChangeArrowheads="1"/>
          </p:cNvSpPr>
          <p:nvPr>
            <p:ph type="sldNum" sz="quarter" idx="4"/>
          </p:nvPr>
        </p:nvSpPr>
        <p:spPr bwMode="auto">
          <a:xfrm>
            <a:off x="10416117" y="6337300"/>
            <a:ext cx="134408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701FBA34-65DB-451C-ADA5-8DA7A73230CB}" type="slidenum">
              <a:rPr lang="en-US">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3905719456"/>
      </p:ext>
    </p:extLst>
  </p:cSld>
  <p:clrMap bg1="lt1" tx1="dk1" bg2="lt2" tx2="dk2" accent1="accent1" accent2="accent2" accent3="accent3" accent4="accent4" accent5="accent5" accent6="accent6" hlink="hlink" folHlink="folHlink"/>
  <p:sldLayoutIdLst>
    <p:sldLayoutId id="214748366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0" fontAlgn="base" hangingPunct="0">
        <a:spcBef>
          <a:spcPct val="0"/>
        </a:spcBef>
        <a:spcAft>
          <a:spcPct val="0"/>
        </a:spcAft>
        <a:defRPr sz="3000" b="1">
          <a:solidFill>
            <a:srgbClr val="C33A2D"/>
          </a:solidFill>
          <a:latin typeface="+mj-lt"/>
          <a:ea typeface="+mj-ea"/>
          <a:cs typeface="+mj-cs"/>
        </a:defRPr>
      </a:lvl1pPr>
      <a:lvl2pPr algn="l" rtl="0" eaLnBrk="0" fontAlgn="base" hangingPunct="0">
        <a:spcBef>
          <a:spcPct val="0"/>
        </a:spcBef>
        <a:spcAft>
          <a:spcPct val="0"/>
        </a:spcAft>
        <a:defRPr sz="3000" b="1">
          <a:solidFill>
            <a:srgbClr val="C33A2D"/>
          </a:solidFill>
          <a:latin typeface="Arial" charset="0"/>
        </a:defRPr>
      </a:lvl2pPr>
      <a:lvl3pPr algn="l" rtl="0" eaLnBrk="0" fontAlgn="base" hangingPunct="0">
        <a:spcBef>
          <a:spcPct val="0"/>
        </a:spcBef>
        <a:spcAft>
          <a:spcPct val="0"/>
        </a:spcAft>
        <a:defRPr sz="3000" b="1">
          <a:solidFill>
            <a:srgbClr val="C33A2D"/>
          </a:solidFill>
          <a:latin typeface="Arial" charset="0"/>
        </a:defRPr>
      </a:lvl3pPr>
      <a:lvl4pPr algn="l" rtl="0" eaLnBrk="0" fontAlgn="base" hangingPunct="0">
        <a:spcBef>
          <a:spcPct val="0"/>
        </a:spcBef>
        <a:spcAft>
          <a:spcPct val="0"/>
        </a:spcAft>
        <a:defRPr sz="3000" b="1">
          <a:solidFill>
            <a:srgbClr val="C33A2D"/>
          </a:solidFill>
          <a:latin typeface="Arial" charset="0"/>
        </a:defRPr>
      </a:lvl4pPr>
      <a:lvl5pPr algn="l" rtl="0" eaLnBrk="0" fontAlgn="base" hangingPunct="0">
        <a:spcBef>
          <a:spcPct val="0"/>
        </a:spcBef>
        <a:spcAft>
          <a:spcPct val="0"/>
        </a:spcAft>
        <a:defRPr sz="3000" b="1">
          <a:solidFill>
            <a:srgbClr val="C33A2D"/>
          </a:solidFill>
          <a:latin typeface="Arial" charset="0"/>
        </a:defRPr>
      </a:lvl5pPr>
      <a:lvl6pPr marL="457200" algn="l" rtl="0" fontAlgn="base">
        <a:spcBef>
          <a:spcPct val="0"/>
        </a:spcBef>
        <a:spcAft>
          <a:spcPct val="0"/>
        </a:spcAft>
        <a:defRPr sz="3000" b="1">
          <a:solidFill>
            <a:srgbClr val="C33A2D"/>
          </a:solidFill>
          <a:latin typeface="Arial" charset="0"/>
        </a:defRPr>
      </a:lvl6pPr>
      <a:lvl7pPr marL="914400" algn="l" rtl="0" fontAlgn="base">
        <a:spcBef>
          <a:spcPct val="0"/>
        </a:spcBef>
        <a:spcAft>
          <a:spcPct val="0"/>
        </a:spcAft>
        <a:defRPr sz="3000" b="1">
          <a:solidFill>
            <a:srgbClr val="C33A2D"/>
          </a:solidFill>
          <a:latin typeface="Arial" charset="0"/>
        </a:defRPr>
      </a:lvl7pPr>
      <a:lvl8pPr marL="1371600" algn="l" rtl="0" fontAlgn="base">
        <a:spcBef>
          <a:spcPct val="0"/>
        </a:spcBef>
        <a:spcAft>
          <a:spcPct val="0"/>
        </a:spcAft>
        <a:defRPr sz="3000" b="1">
          <a:solidFill>
            <a:srgbClr val="C33A2D"/>
          </a:solidFill>
          <a:latin typeface="Arial" charset="0"/>
        </a:defRPr>
      </a:lvl8pPr>
      <a:lvl9pPr marL="1828800" algn="l" rtl="0" fontAlgn="base">
        <a:spcBef>
          <a:spcPct val="0"/>
        </a:spcBef>
        <a:spcAft>
          <a:spcPct val="0"/>
        </a:spcAft>
        <a:defRPr sz="3000" b="1">
          <a:solidFill>
            <a:srgbClr val="C33A2D"/>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21801-81A9-4CAD-9174-9567FC0655E4}" type="datetimeFigureOut">
              <a:rPr lang="en-US" smtClean="0"/>
              <a:t>5/4/19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A5143D-DC3D-4E12-9341-6BDFB556E7E4}" type="slidenum">
              <a:rPr lang="en-US" smtClean="0"/>
              <a:t>‹#›</a:t>
            </a:fld>
            <a:endParaRPr lang="en-US"/>
          </a:p>
        </p:txBody>
      </p:sp>
    </p:spTree>
    <p:extLst>
      <p:ext uri="{BB962C8B-B14F-4D97-AF65-F5344CB8AC3E}">
        <p14:creationId xmlns:p14="http://schemas.microsoft.com/office/powerpoint/2010/main" val="230403924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commonsensemedia.org/blog/parents-ultimate-guide-to-musically"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doi.acm.org/10.1145/57167.57182" TargetMode="Externa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B8780A-B598-473D-9197-0E5C3FE42AFD}"/>
              </a:ext>
            </a:extLst>
          </p:cNvPr>
          <p:cNvGrpSpPr/>
          <p:nvPr/>
        </p:nvGrpSpPr>
        <p:grpSpPr>
          <a:xfrm>
            <a:off x="-85725" y="0"/>
            <a:ext cx="12294714" cy="7106959"/>
            <a:chOff x="1448975" y="-1"/>
            <a:chExt cx="10760014" cy="6219825"/>
          </a:xfrm>
        </p:grpSpPr>
        <p:pic>
          <p:nvPicPr>
            <p:cNvPr id="2" name="Picture 2" descr="Image result for human computer interaction">
              <a:extLst>
                <a:ext uri="{FF2B5EF4-FFF2-40B4-BE49-F238E27FC236}">
                  <a16:creationId xmlns:a16="http://schemas.microsoft.com/office/drawing/2014/main" id="{ADBCD79B-6AA3-44CC-AC6D-3D4870122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86" y="-1"/>
              <a:ext cx="8905003" cy="62198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human computer interaction">
              <a:extLst>
                <a:ext uri="{FF2B5EF4-FFF2-40B4-BE49-F238E27FC236}">
                  <a16:creationId xmlns:a16="http://schemas.microsoft.com/office/drawing/2014/main" id="{90448322-1B7F-43E9-8644-DB7EA0F990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794" r="1544"/>
            <a:stretch/>
          </p:blipFill>
          <p:spPr bwMode="auto">
            <a:xfrm flipH="1">
              <a:off x="1448975" y="-1"/>
              <a:ext cx="2730436" cy="62198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2">
            <a:extLst>
              <a:ext uri="{FF2B5EF4-FFF2-40B4-BE49-F238E27FC236}">
                <a16:creationId xmlns:a16="http://schemas.microsoft.com/office/drawing/2014/main" id="{4AB26C7D-D73A-4875-941E-868CBC296790}"/>
              </a:ext>
            </a:extLst>
          </p:cNvPr>
          <p:cNvSpPr txBox="1">
            <a:spLocks noChangeArrowheads="1"/>
          </p:cNvSpPr>
          <p:nvPr/>
        </p:nvSpPr>
        <p:spPr bwMode="auto">
          <a:xfrm>
            <a:off x="5200650" y="257040"/>
            <a:ext cx="6496050" cy="876435"/>
          </a:xfrm>
          <a:prstGeom prst="rect">
            <a:avLst/>
          </a:prstGeom>
          <a:noFill/>
          <a:ln w="9525">
            <a:noFill/>
            <a:miter lim="800000"/>
            <a:headEnd/>
            <a:tailEnd/>
          </a:ln>
        </p:spPr>
        <p:txBody>
          <a:bodyPr/>
          <a:lstStyle/>
          <a:p>
            <a:pPr eaLnBrk="0" hangingPunct="0">
              <a:defRPr/>
            </a:pPr>
            <a:r>
              <a:rPr lang="en-US" sz="2800" b="1" dirty="0">
                <a:solidFill>
                  <a:schemeClr val="bg1">
                    <a:lumMod val="95000"/>
                  </a:schemeClr>
                </a:solidFill>
                <a:latin typeface="Arial" charset="0"/>
                <a:ea typeface="Arial" charset="0"/>
                <a:cs typeface="Arial" charset="0"/>
                <a:sym typeface="Wingdings" pitchFamily="2" charset="2"/>
              </a:rPr>
              <a:t>CS 422: UI Design and Programming</a:t>
            </a:r>
          </a:p>
        </p:txBody>
      </p:sp>
      <p:sp>
        <p:nvSpPr>
          <p:cNvPr id="7" name="Rectangle 2">
            <a:extLst>
              <a:ext uri="{FF2B5EF4-FFF2-40B4-BE49-F238E27FC236}">
                <a16:creationId xmlns:a16="http://schemas.microsoft.com/office/drawing/2014/main" id="{35B087B2-6F29-4643-A303-5FFA1F520CDB}"/>
              </a:ext>
            </a:extLst>
          </p:cNvPr>
          <p:cNvSpPr txBox="1">
            <a:spLocks noChangeArrowheads="1"/>
          </p:cNvSpPr>
          <p:nvPr/>
        </p:nvSpPr>
        <p:spPr bwMode="auto">
          <a:xfrm>
            <a:off x="3603812" y="5801763"/>
            <a:ext cx="8973064" cy="1562236"/>
          </a:xfrm>
          <a:prstGeom prst="rect">
            <a:avLst/>
          </a:prstGeom>
          <a:noFill/>
          <a:ln w="9525">
            <a:noFill/>
            <a:miter lim="800000"/>
            <a:headEnd/>
            <a:tailEnd/>
          </a:ln>
        </p:spPr>
        <p:txBody>
          <a:bodyPr/>
          <a:lstStyle/>
          <a:p>
            <a:pPr eaLnBrk="0" hangingPunct="0">
              <a:defRPr/>
            </a:pPr>
            <a:r>
              <a:rPr lang="en-US" sz="6600" b="1" dirty="0">
                <a:solidFill>
                  <a:schemeClr val="bg1">
                    <a:lumMod val="95000"/>
                  </a:schemeClr>
                </a:solidFill>
                <a:latin typeface="Arial" charset="0"/>
                <a:ea typeface="Arial" charset="0"/>
                <a:cs typeface="Arial" charset="0"/>
                <a:sym typeface="Wingdings" pitchFamily="2" charset="2"/>
              </a:rPr>
              <a:t>Final Review</a:t>
            </a:r>
            <a:endParaRPr lang="en-US" sz="5400" b="1" i="1" dirty="0">
              <a:solidFill>
                <a:schemeClr val="bg1">
                  <a:lumMod val="95000"/>
                </a:schemeClr>
              </a:solidFill>
              <a:latin typeface="Arial" charset="0"/>
              <a:ea typeface="Arial" charset="0"/>
              <a:cs typeface="Arial" charset="0"/>
              <a:sym typeface="Wingdings" pitchFamily="2" charset="2"/>
            </a:endParaRPr>
          </a:p>
        </p:txBody>
      </p:sp>
    </p:spTree>
    <p:extLst>
      <p:ext uri="{BB962C8B-B14F-4D97-AF65-F5344CB8AC3E}">
        <p14:creationId xmlns:p14="http://schemas.microsoft.com/office/powerpoint/2010/main" val="128714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3590-F1A3-FE4D-889A-19B3428EC430}"/>
              </a:ext>
            </a:extLst>
          </p:cNvPr>
          <p:cNvSpPr>
            <a:spLocks noGrp="1"/>
          </p:cNvSpPr>
          <p:nvPr>
            <p:ph type="title"/>
          </p:nvPr>
        </p:nvSpPr>
        <p:spPr/>
        <p:txBody>
          <a:bodyPr/>
          <a:lstStyle/>
          <a:p>
            <a:r>
              <a:rPr lang="en-US" dirty="0"/>
              <a:t>Usability concerns with the system model.</a:t>
            </a:r>
          </a:p>
        </p:txBody>
      </p:sp>
      <p:sp>
        <p:nvSpPr>
          <p:cNvPr id="3" name="Content Placeholder 2">
            <a:extLst>
              <a:ext uri="{FF2B5EF4-FFF2-40B4-BE49-F238E27FC236}">
                <a16:creationId xmlns:a16="http://schemas.microsoft.com/office/drawing/2014/main" id="{648D5BA8-B0B9-1848-9EC3-3D3BB589E04C}"/>
              </a:ext>
            </a:extLst>
          </p:cNvPr>
          <p:cNvSpPr>
            <a:spLocks noGrp="1"/>
          </p:cNvSpPr>
          <p:nvPr>
            <p:ph idx="1"/>
          </p:nvPr>
        </p:nvSpPr>
        <p:spPr/>
        <p:txBody>
          <a:bodyPr/>
          <a:lstStyle/>
          <a:p>
            <a:pPr marL="514350" indent="-514350">
              <a:buAutoNum type="alphaUcPeriod"/>
            </a:pPr>
            <a:r>
              <a:rPr lang="en-US" dirty="0"/>
              <a:t>True</a:t>
            </a:r>
          </a:p>
          <a:p>
            <a:pPr marL="514350" indent="-514350">
              <a:buAutoNum type="alphaUcPeriod"/>
            </a:pPr>
            <a:r>
              <a:rPr lang="en-US" dirty="0"/>
              <a:t>False</a:t>
            </a:r>
          </a:p>
        </p:txBody>
      </p:sp>
    </p:spTree>
    <p:extLst>
      <p:ext uri="{BB962C8B-B14F-4D97-AF65-F5344CB8AC3E}">
        <p14:creationId xmlns:p14="http://schemas.microsoft.com/office/powerpoint/2010/main" val="19267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3590-F1A3-FE4D-889A-19B3428EC430}"/>
              </a:ext>
            </a:extLst>
          </p:cNvPr>
          <p:cNvSpPr>
            <a:spLocks noGrp="1"/>
          </p:cNvSpPr>
          <p:nvPr>
            <p:ph type="title"/>
          </p:nvPr>
        </p:nvSpPr>
        <p:spPr/>
        <p:txBody>
          <a:bodyPr/>
          <a:lstStyle/>
          <a:p>
            <a:r>
              <a:rPr lang="en-US" dirty="0"/>
              <a:t>Usability concerns with the system model.</a:t>
            </a:r>
          </a:p>
        </p:txBody>
      </p:sp>
      <p:sp>
        <p:nvSpPr>
          <p:cNvPr id="3" name="Content Placeholder 2">
            <a:extLst>
              <a:ext uri="{FF2B5EF4-FFF2-40B4-BE49-F238E27FC236}">
                <a16:creationId xmlns:a16="http://schemas.microsoft.com/office/drawing/2014/main" id="{648D5BA8-B0B9-1848-9EC3-3D3BB589E04C}"/>
              </a:ext>
            </a:extLst>
          </p:cNvPr>
          <p:cNvSpPr>
            <a:spLocks noGrp="1"/>
          </p:cNvSpPr>
          <p:nvPr>
            <p:ph idx="1"/>
          </p:nvPr>
        </p:nvSpPr>
        <p:spPr/>
        <p:txBody>
          <a:bodyPr/>
          <a:lstStyle/>
          <a:p>
            <a:pPr marL="514350" indent="-514350">
              <a:buAutoNum type="alphaUcPeriod"/>
            </a:pPr>
            <a:r>
              <a:rPr lang="en-US" dirty="0"/>
              <a:t>True</a:t>
            </a:r>
          </a:p>
          <a:p>
            <a:pPr marL="514350" indent="-514350">
              <a:buAutoNum type="alphaUcPeriod"/>
            </a:pPr>
            <a:r>
              <a:rPr lang="en-US" dirty="0">
                <a:solidFill>
                  <a:srgbClr val="00B050"/>
                </a:solidFill>
              </a:rPr>
              <a:t>False</a:t>
            </a:r>
          </a:p>
        </p:txBody>
      </p:sp>
      <p:pic>
        <p:nvPicPr>
          <p:cNvPr id="4" name="Picture 2" descr="https://lh5.googleusercontent.com/3luU_x54wzro2mZh-n_InHsBBthlj8p6gVpae1x-q2BEzwCCO5q3iMVoWiVy3e7vlGh5W9Z-xXdbwThjaKkn-8QdzGB2XThG8WQ6jTzu9ERok2SGbKWvUHSNouBs3QXpt8qHSDHN">
            <a:extLst>
              <a:ext uri="{FF2B5EF4-FFF2-40B4-BE49-F238E27FC236}">
                <a16:creationId xmlns:a16="http://schemas.microsoft.com/office/drawing/2014/main" id="{6EA9EC91-2637-244B-B596-987C10B5AC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6084"/>
          <a:stretch/>
        </p:blipFill>
        <p:spPr bwMode="auto">
          <a:xfrm>
            <a:off x="4277154" y="3494221"/>
            <a:ext cx="7615693" cy="317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8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E477-B19C-4B5E-8C21-688AF99EFC34}"/>
              </a:ext>
            </a:extLst>
          </p:cNvPr>
          <p:cNvSpPr>
            <a:spLocks noGrp="1"/>
          </p:cNvSpPr>
          <p:nvPr>
            <p:ph type="title"/>
          </p:nvPr>
        </p:nvSpPr>
        <p:spPr/>
        <p:txBody>
          <a:bodyPr/>
          <a:lstStyle/>
          <a:p>
            <a:r>
              <a:rPr lang="en-US" dirty="0"/>
              <a:t>Conceptual Model</a:t>
            </a:r>
          </a:p>
        </p:txBody>
      </p:sp>
      <p:sp>
        <p:nvSpPr>
          <p:cNvPr id="3" name="Content Placeholder 2">
            <a:extLst>
              <a:ext uri="{FF2B5EF4-FFF2-40B4-BE49-F238E27FC236}">
                <a16:creationId xmlns:a16="http://schemas.microsoft.com/office/drawing/2014/main" id="{0A75057D-295D-42C6-9935-79CE1AB7CE5E}"/>
              </a:ext>
            </a:extLst>
          </p:cNvPr>
          <p:cNvSpPr>
            <a:spLocks noGrp="1"/>
          </p:cNvSpPr>
          <p:nvPr>
            <p:ph idx="1"/>
          </p:nvPr>
        </p:nvSpPr>
        <p:spPr>
          <a:xfrm>
            <a:off x="440267" y="2038350"/>
            <a:ext cx="11319933" cy="4127501"/>
          </a:xfrm>
        </p:spPr>
        <p:txBody>
          <a:bodyPr/>
          <a:lstStyle/>
          <a:p>
            <a:r>
              <a:rPr lang="en-US" dirty="0"/>
              <a:t>Model of a system = how the system works</a:t>
            </a:r>
          </a:p>
          <a:p>
            <a:r>
              <a:rPr lang="en-US" dirty="0"/>
              <a:t>Model of the user = how the user thinks the system works</a:t>
            </a:r>
          </a:p>
        </p:txBody>
      </p:sp>
      <p:pic>
        <p:nvPicPr>
          <p:cNvPr id="13314" name="Picture 2" descr="https://lh4.googleusercontent.com/i48LEm3EHOPFxioZzkp5HkRa3edf6LzTcTnzs2uXysrDmqt1u2GIXYAbEsBBEVeOEmLTN_ekfXcK7QWBcDIgH0vOpmZv76xi6YQXE5lvymls7dku8bf3UOXxsUehu89_C4k9GkfS">
            <a:extLst>
              <a:ext uri="{FF2B5EF4-FFF2-40B4-BE49-F238E27FC236}">
                <a16:creationId xmlns:a16="http://schemas.microsoft.com/office/drawing/2014/main" id="{166BCB17-279D-4E47-B280-02CDA62CE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707" y="3095625"/>
            <a:ext cx="7980293" cy="352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97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F487C-B1EC-3A4F-BBB2-92DD79CFD444}"/>
              </a:ext>
            </a:extLst>
          </p:cNvPr>
          <p:cNvSpPr>
            <a:spLocks noGrp="1"/>
          </p:cNvSpPr>
          <p:nvPr>
            <p:ph type="title"/>
          </p:nvPr>
        </p:nvSpPr>
        <p:spPr/>
        <p:txBody>
          <a:bodyPr/>
          <a:lstStyle/>
          <a:p>
            <a:r>
              <a:rPr lang="en-US" dirty="0"/>
              <a:t>Let’s look at an application. </a:t>
            </a:r>
            <a:br>
              <a:rPr lang="en-US" dirty="0"/>
            </a:br>
            <a:r>
              <a:rPr lang="en-US" dirty="0"/>
              <a:t>What’s the conceptual model here?  </a:t>
            </a:r>
          </a:p>
        </p:txBody>
      </p:sp>
      <p:sp>
        <p:nvSpPr>
          <p:cNvPr id="3" name="Content Placeholder 2">
            <a:extLst>
              <a:ext uri="{FF2B5EF4-FFF2-40B4-BE49-F238E27FC236}">
                <a16:creationId xmlns:a16="http://schemas.microsoft.com/office/drawing/2014/main" id="{E33492B2-1D7A-C947-8666-173263CBA8A8}"/>
              </a:ext>
            </a:extLst>
          </p:cNvPr>
          <p:cNvSpPr>
            <a:spLocks noGrp="1"/>
          </p:cNvSpPr>
          <p:nvPr>
            <p:ph idx="1"/>
          </p:nvPr>
        </p:nvSpPr>
        <p:spPr>
          <a:xfrm>
            <a:off x="440267" y="2708276"/>
            <a:ext cx="11319933" cy="3457575"/>
          </a:xfrm>
        </p:spPr>
        <p:txBody>
          <a:bodyPr/>
          <a:lstStyle/>
          <a:p>
            <a:r>
              <a:rPr lang="en-US" dirty="0">
                <a:hlinkClick r:id="rId3"/>
              </a:rPr>
              <a:t>What is </a:t>
            </a:r>
            <a:r>
              <a:rPr lang="en-US" dirty="0" err="1">
                <a:hlinkClick r:id="rId3"/>
              </a:rPr>
              <a:t>TikTok</a:t>
            </a:r>
            <a:r>
              <a:rPr lang="en-US" dirty="0">
                <a:hlinkClick r:id="rId3"/>
              </a:rPr>
              <a:t>?</a:t>
            </a:r>
            <a:endParaRPr lang="en-US" dirty="0"/>
          </a:p>
        </p:txBody>
      </p:sp>
      <p:pic>
        <p:nvPicPr>
          <p:cNvPr id="4" name="Picture 3">
            <a:extLst>
              <a:ext uri="{FF2B5EF4-FFF2-40B4-BE49-F238E27FC236}">
                <a16:creationId xmlns:a16="http://schemas.microsoft.com/office/drawing/2014/main" id="{5FFB7FE2-4C79-4047-8884-FD97341BFD24}"/>
              </a:ext>
            </a:extLst>
          </p:cNvPr>
          <p:cNvPicPr>
            <a:picLocks noChangeAspect="1"/>
          </p:cNvPicPr>
          <p:nvPr/>
        </p:nvPicPr>
        <p:blipFill>
          <a:blip r:embed="rId4"/>
          <a:stretch>
            <a:fillRect/>
          </a:stretch>
        </p:blipFill>
        <p:spPr>
          <a:xfrm>
            <a:off x="8871857" y="2717799"/>
            <a:ext cx="2442029" cy="2442029"/>
          </a:xfrm>
          <a:prstGeom prst="rect">
            <a:avLst/>
          </a:prstGeom>
        </p:spPr>
      </p:pic>
    </p:spTree>
    <p:extLst>
      <p:ext uri="{BB962C8B-B14F-4D97-AF65-F5344CB8AC3E}">
        <p14:creationId xmlns:p14="http://schemas.microsoft.com/office/powerpoint/2010/main" val="170358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307BA-40A7-E949-AFFA-EB26FA4574B5}"/>
              </a:ext>
            </a:extLst>
          </p:cNvPr>
          <p:cNvSpPr>
            <a:spLocks noGrp="1"/>
          </p:cNvSpPr>
          <p:nvPr>
            <p:ph type="title"/>
          </p:nvPr>
        </p:nvSpPr>
        <p:spPr/>
        <p:txBody>
          <a:bodyPr/>
          <a:lstStyle/>
          <a:p>
            <a:r>
              <a:rPr lang="en-US" dirty="0"/>
              <a:t>Norman's seven stages of action.</a:t>
            </a:r>
            <a:br>
              <a:rPr lang="en-US" dirty="0"/>
            </a:br>
            <a:endParaRPr lang="en-US" dirty="0"/>
          </a:p>
        </p:txBody>
      </p:sp>
      <p:sp>
        <p:nvSpPr>
          <p:cNvPr id="3" name="Content Placeholder 2">
            <a:extLst>
              <a:ext uri="{FF2B5EF4-FFF2-40B4-BE49-F238E27FC236}">
                <a16:creationId xmlns:a16="http://schemas.microsoft.com/office/drawing/2014/main" id="{8B607900-00B1-3544-8841-56F63A940BCF}"/>
              </a:ext>
            </a:extLst>
          </p:cNvPr>
          <p:cNvSpPr>
            <a:spLocks noGrp="1"/>
          </p:cNvSpPr>
          <p:nvPr>
            <p:ph idx="1"/>
          </p:nvPr>
        </p:nvSpPr>
        <p:spPr>
          <a:xfrm>
            <a:off x="440268" y="2205038"/>
            <a:ext cx="4968143" cy="3457575"/>
          </a:xfrm>
        </p:spPr>
        <p:txBody>
          <a:bodyPr/>
          <a:lstStyle/>
          <a:p>
            <a:pPr marL="0" indent="0">
              <a:buNone/>
            </a:pPr>
            <a:r>
              <a:rPr lang="en-US" kern="1200" dirty="0"/>
              <a:t>There is often a gap between how a system is built to operate, and how users under stand how it operates.</a:t>
            </a:r>
            <a:endParaRPr lang="en-US" dirty="0"/>
          </a:p>
        </p:txBody>
      </p:sp>
      <p:pic>
        <p:nvPicPr>
          <p:cNvPr id="5" name="Picture 2" descr="https://lh3.googleusercontent.com/q6617U9-f9PcwSzclVkXQTwC_bP4n_GZwS5jDM7KlZjcVJllZm-55L8RNUXEiecuYVi1FJuGiWiZCVzwq5NUiwZV-pqBXKjXiKZe_NuqA_41HBsbKXpGJZNi9hF8aH39-dWBB86xxP8">
            <a:extLst>
              <a:ext uri="{FF2B5EF4-FFF2-40B4-BE49-F238E27FC236}">
                <a16:creationId xmlns:a16="http://schemas.microsoft.com/office/drawing/2014/main" id="{E74F4403-480E-1C43-B5E4-2DFCA959F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6165" y="2058761"/>
            <a:ext cx="6351789" cy="3603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74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F191-FCEF-0B4A-8088-D54BD31D4743}"/>
              </a:ext>
            </a:extLst>
          </p:cNvPr>
          <p:cNvSpPr>
            <a:spLocks noGrp="1"/>
          </p:cNvSpPr>
          <p:nvPr>
            <p:ph type="title"/>
          </p:nvPr>
        </p:nvSpPr>
        <p:spPr/>
        <p:txBody>
          <a:bodyPr/>
          <a:lstStyle/>
          <a:p>
            <a:r>
              <a:rPr lang="en-US" dirty="0"/>
              <a:t>Consider this: What’s the usability issue according to Norman?</a:t>
            </a:r>
          </a:p>
        </p:txBody>
      </p:sp>
      <p:sp>
        <p:nvSpPr>
          <p:cNvPr id="3" name="Content Placeholder 2">
            <a:extLst>
              <a:ext uri="{FF2B5EF4-FFF2-40B4-BE49-F238E27FC236}">
                <a16:creationId xmlns:a16="http://schemas.microsoft.com/office/drawing/2014/main" id="{C935032A-97FE-1849-8538-45AF4ECB5EBB}"/>
              </a:ext>
            </a:extLst>
          </p:cNvPr>
          <p:cNvSpPr>
            <a:spLocks noGrp="1"/>
          </p:cNvSpPr>
          <p:nvPr>
            <p:ph idx="1"/>
          </p:nvPr>
        </p:nvSpPr>
        <p:spPr>
          <a:xfrm>
            <a:off x="440267" y="2057400"/>
            <a:ext cx="6711647" cy="3892550"/>
          </a:xfrm>
        </p:spPr>
        <p:txBody>
          <a:bodyPr/>
          <a:lstStyle/>
          <a:p>
            <a:pPr marL="0" indent="0">
              <a:buNone/>
            </a:pPr>
            <a:r>
              <a:rPr lang="en-US" dirty="0"/>
              <a:t>Jim was staring at the home page trying to figure out where to input an address in the map app. After a while, he opened up the voice prompt and said, “</a:t>
            </a:r>
            <a:r>
              <a:rPr lang="en-US" i="1" dirty="0"/>
              <a:t>How do I put an address in this?</a:t>
            </a:r>
            <a:r>
              <a:rPr lang="en-US" dirty="0"/>
              <a:t>”</a:t>
            </a:r>
          </a:p>
          <a:p>
            <a:pPr marL="0" indent="0">
              <a:buNone/>
            </a:pPr>
            <a:endParaRPr lang="en-US" dirty="0"/>
          </a:p>
          <a:p>
            <a:pPr marL="514350" indent="-514350">
              <a:buAutoNum type="alphaUcPeriod"/>
            </a:pPr>
            <a:r>
              <a:rPr lang="en-US" dirty="0"/>
              <a:t>Gulf of execution</a:t>
            </a:r>
          </a:p>
          <a:p>
            <a:pPr marL="514350" indent="-514350">
              <a:buAutoNum type="alphaUcPeriod"/>
            </a:pPr>
            <a:r>
              <a:rPr lang="en-US" dirty="0"/>
              <a:t>Gulf of evaluation </a:t>
            </a:r>
          </a:p>
        </p:txBody>
      </p:sp>
      <p:pic>
        <p:nvPicPr>
          <p:cNvPr id="4" name="Picture 3" descr="A hand holding a cellphone&#10;&#10;Description automatically generated">
            <a:extLst>
              <a:ext uri="{FF2B5EF4-FFF2-40B4-BE49-F238E27FC236}">
                <a16:creationId xmlns:a16="http://schemas.microsoft.com/office/drawing/2014/main" id="{B555EB21-C29D-2E40-BEA0-0207A2076BA9}"/>
              </a:ext>
            </a:extLst>
          </p:cNvPr>
          <p:cNvPicPr/>
          <p:nvPr/>
        </p:nvPicPr>
        <p:blipFill rotWithShape="1">
          <a:blip r:embed="rId2"/>
          <a:srcRect l="6451" r="3262" b="5328"/>
          <a:stretch/>
        </p:blipFill>
        <p:spPr bwMode="auto">
          <a:xfrm>
            <a:off x="7654655" y="1771029"/>
            <a:ext cx="4105545" cy="42446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1961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F191-FCEF-0B4A-8088-D54BD31D4743}"/>
              </a:ext>
            </a:extLst>
          </p:cNvPr>
          <p:cNvSpPr>
            <a:spLocks noGrp="1"/>
          </p:cNvSpPr>
          <p:nvPr>
            <p:ph type="title"/>
          </p:nvPr>
        </p:nvSpPr>
        <p:spPr/>
        <p:txBody>
          <a:bodyPr/>
          <a:lstStyle/>
          <a:p>
            <a:r>
              <a:rPr lang="en-US" dirty="0"/>
              <a:t>Consider this: What’s the usability issue according to Norman?</a:t>
            </a:r>
          </a:p>
        </p:txBody>
      </p:sp>
      <p:sp>
        <p:nvSpPr>
          <p:cNvPr id="3" name="Content Placeholder 2">
            <a:extLst>
              <a:ext uri="{FF2B5EF4-FFF2-40B4-BE49-F238E27FC236}">
                <a16:creationId xmlns:a16="http://schemas.microsoft.com/office/drawing/2014/main" id="{C935032A-97FE-1849-8538-45AF4ECB5EBB}"/>
              </a:ext>
            </a:extLst>
          </p:cNvPr>
          <p:cNvSpPr>
            <a:spLocks noGrp="1"/>
          </p:cNvSpPr>
          <p:nvPr>
            <p:ph idx="1"/>
          </p:nvPr>
        </p:nvSpPr>
        <p:spPr>
          <a:xfrm>
            <a:off x="440267" y="2057400"/>
            <a:ext cx="6711647" cy="3892550"/>
          </a:xfrm>
        </p:spPr>
        <p:txBody>
          <a:bodyPr/>
          <a:lstStyle/>
          <a:p>
            <a:pPr marL="0" indent="0">
              <a:buNone/>
            </a:pPr>
            <a:r>
              <a:rPr lang="en-US" dirty="0"/>
              <a:t>Jim was staring at the home page trying to figure out where to input an address in the map app. After a while, he opened up the voice prompt and said, “</a:t>
            </a:r>
            <a:r>
              <a:rPr lang="en-US" i="1" dirty="0"/>
              <a:t>How do I put an address in this?</a:t>
            </a:r>
            <a:r>
              <a:rPr lang="en-US" dirty="0"/>
              <a:t>”</a:t>
            </a:r>
          </a:p>
          <a:p>
            <a:pPr marL="0" indent="0">
              <a:buNone/>
            </a:pPr>
            <a:endParaRPr lang="en-US" dirty="0"/>
          </a:p>
          <a:p>
            <a:pPr marL="514350" indent="-514350">
              <a:buAutoNum type="alphaUcPeriod"/>
            </a:pPr>
            <a:r>
              <a:rPr lang="en-US" dirty="0">
                <a:solidFill>
                  <a:srgbClr val="00B050"/>
                </a:solidFill>
              </a:rPr>
              <a:t>Gulf of execution</a:t>
            </a:r>
          </a:p>
          <a:p>
            <a:pPr marL="514350" indent="-514350">
              <a:buAutoNum type="alphaUcPeriod"/>
            </a:pPr>
            <a:r>
              <a:rPr lang="en-US" dirty="0"/>
              <a:t>Gulf of evaluation </a:t>
            </a:r>
          </a:p>
        </p:txBody>
      </p:sp>
      <p:pic>
        <p:nvPicPr>
          <p:cNvPr id="4" name="Picture 3" descr="A hand holding a cellphone&#10;&#10;Description automatically generated">
            <a:extLst>
              <a:ext uri="{FF2B5EF4-FFF2-40B4-BE49-F238E27FC236}">
                <a16:creationId xmlns:a16="http://schemas.microsoft.com/office/drawing/2014/main" id="{B555EB21-C29D-2E40-BEA0-0207A2076BA9}"/>
              </a:ext>
            </a:extLst>
          </p:cNvPr>
          <p:cNvPicPr/>
          <p:nvPr/>
        </p:nvPicPr>
        <p:blipFill rotWithShape="1">
          <a:blip r:embed="rId2"/>
          <a:srcRect l="6451" r="3262" b="5328"/>
          <a:stretch/>
        </p:blipFill>
        <p:spPr bwMode="auto">
          <a:xfrm>
            <a:off x="7654655" y="1771029"/>
            <a:ext cx="4105545" cy="42446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073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6A1B5-4FC2-4C3F-B401-8469BA2069CF}"/>
              </a:ext>
            </a:extLst>
          </p:cNvPr>
          <p:cNvSpPr>
            <a:spLocks noGrp="1"/>
          </p:cNvSpPr>
          <p:nvPr>
            <p:ph idx="1"/>
          </p:nvPr>
        </p:nvSpPr>
        <p:spPr/>
        <p:txBody>
          <a:bodyPr/>
          <a:lstStyle/>
          <a:p>
            <a:endParaRPr lang="en-US"/>
          </a:p>
        </p:txBody>
      </p:sp>
      <p:pic>
        <p:nvPicPr>
          <p:cNvPr id="9220" name="Picture 4" descr="https://lh5.googleusercontent.com/Z2u7YSdtIQYJko9TiNbdm9KpDMmbO_hWCmBR4ntFv5zktAAH2y8qnnaIOS5XM71Qq5HKtXBBxDB7GwtX_3R_XWQ6k7yssoEKnjwA-FIVE1ou_2xViNLqYsnuvfmWQo8sfktU6uUHgU8">
            <a:extLst>
              <a:ext uri="{FF2B5EF4-FFF2-40B4-BE49-F238E27FC236}">
                <a16:creationId xmlns:a16="http://schemas.microsoft.com/office/drawing/2014/main" id="{00E671BB-06DB-450D-B89C-D86BD1BC0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12192000" cy="523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93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10B64-D38F-4D8B-80B6-4117B066788A}"/>
              </a:ext>
            </a:extLst>
          </p:cNvPr>
          <p:cNvSpPr>
            <a:spLocks noGrp="1"/>
          </p:cNvSpPr>
          <p:nvPr>
            <p:ph type="title"/>
          </p:nvPr>
        </p:nvSpPr>
        <p:spPr/>
        <p:txBody>
          <a:bodyPr/>
          <a:lstStyle/>
          <a:p>
            <a:r>
              <a:rPr lang="en-US" dirty="0"/>
              <a:t>Comparison of Interaction Styles</a:t>
            </a:r>
            <a:br>
              <a:rPr lang="en-US" dirty="0"/>
            </a:br>
            <a:endParaRPr lang="en-US" dirty="0"/>
          </a:p>
        </p:txBody>
      </p:sp>
      <p:graphicFrame>
        <p:nvGraphicFramePr>
          <p:cNvPr id="5" name="Table 4">
            <a:extLst>
              <a:ext uri="{FF2B5EF4-FFF2-40B4-BE49-F238E27FC236}">
                <a16:creationId xmlns:a16="http://schemas.microsoft.com/office/drawing/2014/main" id="{30DF7E27-D333-454E-9A83-2F0266CF2311}"/>
              </a:ext>
            </a:extLst>
          </p:cNvPr>
          <p:cNvGraphicFramePr>
            <a:graphicFrameLocks noGrp="1"/>
          </p:cNvGraphicFramePr>
          <p:nvPr>
            <p:extLst/>
          </p:nvPr>
        </p:nvGraphicFramePr>
        <p:xfrm>
          <a:off x="574675" y="1700740"/>
          <a:ext cx="11074400" cy="4942240"/>
        </p:xfrm>
        <a:graphic>
          <a:graphicData uri="http://schemas.openxmlformats.org/drawingml/2006/table">
            <a:tbl>
              <a:tblPr firstRow="1" bandRow="1">
                <a:tableStyleId>{9D7B26C5-4107-4FEC-AEDC-1716B250A1EF}</a:tableStyleId>
              </a:tblPr>
              <a:tblGrid>
                <a:gridCol w="2214880">
                  <a:extLst>
                    <a:ext uri="{9D8B030D-6E8A-4147-A177-3AD203B41FA5}">
                      <a16:colId xmlns:a16="http://schemas.microsoft.com/office/drawing/2014/main" val="2206875820"/>
                    </a:ext>
                  </a:extLst>
                </a:gridCol>
                <a:gridCol w="2214880">
                  <a:extLst>
                    <a:ext uri="{9D8B030D-6E8A-4147-A177-3AD203B41FA5}">
                      <a16:colId xmlns:a16="http://schemas.microsoft.com/office/drawing/2014/main" val="4059849949"/>
                    </a:ext>
                  </a:extLst>
                </a:gridCol>
                <a:gridCol w="2214880">
                  <a:extLst>
                    <a:ext uri="{9D8B030D-6E8A-4147-A177-3AD203B41FA5}">
                      <a16:colId xmlns:a16="http://schemas.microsoft.com/office/drawing/2014/main" val="1066562875"/>
                    </a:ext>
                  </a:extLst>
                </a:gridCol>
                <a:gridCol w="2214880">
                  <a:extLst>
                    <a:ext uri="{9D8B030D-6E8A-4147-A177-3AD203B41FA5}">
                      <a16:colId xmlns:a16="http://schemas.microsoft.com/office/drawing/2014/main" val="2047599974"/>
                    </a:ext>
                  </a:extLst>
                </a:gridCol>
                <a:gridCol w="2214880">
                  <a:extLst>
                    <a:ext uri="{9D8B030D-6E8A-4147-A177-3AD203B41FA5}">
                      <a16:colId xmlns:a16="http://schemas.microsoft.com/office/drawing/2014/main" val="2519640318"/>
                    </a:ext>
                  </a:extLst>
                </a:gridCol>
              </a:tblGrid>
              <a:tr h="805568">
                <a:tc>
                  <a:txBody>
                    <a:bodyPr/>
                    <a:lstStyle/>
                    <a:p>
                      <a:r>
                        <a:rPr lang="en-US" dirty="0"/>
                        <a:t>Usability</a:t>
                      </a:r>
                    </a:p>
                  </a:txBody>
                  <a:tcPr/>
                </a:tc>
                <a:tc>
                  <a:txBody>
                    <a:bodyPr/>
                    <a:lstStyle/>
                    <a:p>
                      <a:r>
                        <a:rPr lang="en-US" dirty="0"/>
                        <a:t>command language</a:t>
                      </a:r>
                    </a:p>
                  </a:txBody>
                  <a:tcPr/>
                </a:tc>
                <a:tc>
                  <a:txBody>
                    <a:bodyPr/>
                    <a:lstStyle/>
                    <a:p>
                      <a:r>
                        <a:rPr lang="en-US" dirty="0"/>
                        <a:t>menus and forms</a:t>
                      </a:r>
                    </a:p>
                  </a:txBody>
                  <a:tcPr/>
                </a:tc>
                <a:tc>
                  <a:txBody>
                    <a:bodyPr/>
                    <a:lstStyle/>
                    <a:p>
                      <a:r>
                        <a:rPr lang="en-US" dirty="0"/>
                        <a:t>direct manipulation</a:t>
                      </a:r>
                    </a:p>
                  </a:txBody>
                  <a:tcPr/>
                </a:tc>
                <a:tc>
                  <a:txBody>
                    <a:bodyPr/>
                    <a:lstStyle/>
                    <a:p>
                      <a:r>
                        <a:rPr lang="en-US" dirty="0"/>
                        <a:t>speech dialog</a:t>
                      </a:r>
                    </a:p>
                  </a:txBody>
                  <a:tcPr/>
                </a:tc>
                <a:extLst>
                  <a:ext uri="{0D108BD9-81ED-4DB2-BD59-A6C34878D82A}">
                    <a16:rowId xmlns:a16="http://schemas.microsoft.com/office/drawing/2014/main" val="2227599817"/>
                  </a:ext>
                </a:extLst>
              </a:tr>
              <a:tr h="805568">
                <a:tc>
                  <a:txBody>
                    <a:bodyPr/>
                    <a:lstStyle/>
                    <a:p>
                      <a:r>
                        <a:rPr lang="en-US" sz="1800" b="1" i="0" u="none" strike="noStrike" kern="1200" dirty="0">
                          <a:solidFill>
                            <a:schemeClr val="tx1"/>
                          </a:solidFill>
                          <a:effectLst/>
                          <a:latin typeface="+mn-lt"/>
                          <a:ea typeface="+mn-ea"/>
                          <a:cs typeface="+mn-cs"/>
                        </a:rPr>
                        <a:t>Learnability</a:t>
                      </a:r>
                      <a:endParaRPr lang="en-US" dirty="0"/>
                    </a:p>
                  </a:txBody>
                  <a:tcPr/>
                </a:tc>
                <a:tc>
                  <a:txBody>
                    <a:bodyPr/>
                    <a:lstStyle/>
                    <a:p>
                      <a:r>
                        <a:rPr lang="en-US" dirty="0"/>
                        <a:t>requires significant learning</a:t>
                      </a:r>
                    </a:p>
                  </a:txBody>
                  <a:tcPr/>
                </a:tc>
                <a:tc>
                  <a:txBody>
                    <a:bodyPr/>
                    <a:lstStyle/>
                    <a:p>
                      <a:r>
                        <a:rPr lang="en-US" sz="1800" b="0" i="0" u="none" strike="noStrike" kern="1200" dirty="0">
                          <a:solidFill>
                            <a:schemeClr val="tx1"/>
                          </a:solidFill>
                          <a:effectLst/>
                          <a:latin typeface="+mn-lt"/>
                          <a:ea typeface="+mn-ea"/>
                          <a:cs typeface="+mn-cs"/>
                        </a:rPr>
                        <a:t>much more information into the world</a:t>
                      </a:r>
                      <a:endParaRPr lang="en-US" dirty="0"/>
                    </a:p>
                  </a:txBody>
                  <a:tcPr/>
                </a:tc>
                <a:tc>
                  <a:txBody>
                    <a:bodyPr/>
                    <a:lstStyle/>
                    <a:p>
                      <a:r>
                        <a:rPr lang="en-US" sz="1800" b="0" i="0" u="none" strike="noStrike" kern="1200" dirty="0">
                          <a:solidFill>
                            <a:schemeClr val="tx1"/>
                          </a:solidFill>
                          <a:effectLst/>
                          <a:latin typeface="+mn-lt"/>
                          <a:ea typeface="+mn-ea"/>
                          <a:cs typeface="+mn-cs"/>
                        </a:rPr>
                        <a:t>information in the world via metaphors</a:t>
                      </a:r>
                      <a:endParaRPr lang="en-US" dirty="0"/>
                    </a:p>
                  </a:txBody>
                  <a:tcPr/>
                </a:tc>
                <a:tc>
                  <a:txBody>
                    <a:bodyPr/>
                    <a:lstStyle/>
                    <a:p>
                      <a:r>
                        <a:rPr lang="en-US" dirty="0"/>
                        <a:t>requires knowing what to say</a:t>
                      </a:r>
                    </a:p>
                  </a:txBody>
                  <a:tcPr/>
                </a:tc>
                <a:extLst>
                  <a:ext uri="{0D108BD9-81ED-4DB2-BD59-A6C34878D82A}">
                    <a16:rowId xmlns:a16="http://schemas.microsoft.com/office/drawing/2014/main" val="1700570127"/>
                  </a:ext>
                </a:extLst>
              </a:tr>
              <a:tr h="805568">
                <a:tc>
                  <a:txBody>
                    <a:bodyPr/>
                    <a:lstStyle/>
                    <a:p>
                      <a:r>
                        <a:rPr lang="en-US" sz="1800" b="1" i="0" u="none" strike="noStrike" kern="1200" dirty="0">
                          <a:solidFill>
                            <a:schemeClr val="tx1"/>
                          </a:solidFill>
                          <a:effectLst/>
                          <a:latin typeface="+mn-lt"/>
                          <a:ea typeface="+mn-ea"/>
                          <a:cs typeface="+mn-cs"/>
                        </a:rPr>
                        <a:t>Error messages</a:t>
                      </a:r>
                      <a:endParaRPr lang="en-US" dirty="0"/>
                    </a:p>
                  </a:txBody>
                  <a:tcPr/>
                </a:tc>
                <a:tc>
                  <a:txBody>
                    <a:bodyPr/>
                    <a:lstStyle/>
                    <a:p>
                      <a:r>
                        <a:rPr lang="en-US" dirty="0"/>
                        <a:t>needs error messages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error messages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rarely needs error messages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error messages</a:t>
                      </a:r>
                    </a:p>
                  </a:txBody>
                  <a:tcPr/>
                </a:tc>
                <a:extLst>
                  <a:ext uri="{0D108BD9-81ED-4DB2-BD59-A6C34878D82A}">
                    <a16:rowId xmlns:a16="http://schemas.microsoft.com/office/drawing/2014/main" val="1190066615"/>
                  </a:ext>
                </a:extLst>
              </a:tr>
              <a:tr h="805568">
                <a:tc>
                  <a:txBody>
                    <a:bodyPr/>
                    <a:lstStyle/>
                    <a:p>
                      <a:r>
                        <a:rPr lang="en-US" sz="1800" b="1" i="0" u="none" strike="noStrike" kern="1200" dirty="0">
                          <a:solidFill>
                            <a:schemeClr val="tx1"/>
                          </a:solidFill>
                          <a:effectLst/>
                          <a:latin typeface="+mn-lt"/>
                          <a:ea typeface="+mn-ea"/>
                          <a:cs typeface="+mn-cs"/>
                        </a:rPr>
                        <a:t>Efficiency</a:t>
                      </a:r>
                      <a:endParaRPr lang="en-US" dirty="0"/>
                    </a:p>
                  </a:txBody>
                  <a:tcPr/>
                </a:tc>
                <a:tc>
                  <a:txBody>
                    <a:bodyPr/>
                    <a:lstStyle/>
                    <a:p>
                      <a:r>
                        <a:rPr lang="en-US" sz="1800" b="0" i="0" u="none" strike="noStrike" kern="1200" dirty="0">
                          <a:solidFill>
                            <a:schemeClr val="tx1"/>
                          </a:solidFill>
                          <a:effectLst/>
                          <a:latin typeface="+mn-lt"/>
                          <a:ea typeface="+mn-ea"/>
                          <a:cs typeface="+mn-cs"/>
                        </a:rPr>
                        <a:t>experts can be very efficient </a:t>
                      </a:r>
                      <a:endParaRPr lang="en-US" dirty="0"/>
                    </a:p>
                  </a:txBody>
                  <a:tcPr/>
                </a:tc>
                <a:tc>
                  <a:txBody>
                    <a:bodyPr/>
                    <a:lstStyle/>
                    <a:p>
                      <a:r>
                        <a:rPr lang="en-US" sz="1800" b="0" i="0" u="none" strike="noStrike" kern="1200" dirty="0">
                          <a:solidFill>
                            <a:schemeClr val="tx1"/>
                          </a:solidFill>
                          <a:effectLst/>
                          <a:latin typeface="+mn-lt"/>
                          <a:ea typeface="+mn-ea"/>
                          <a:cs typeface="+mn-cs"/>
                        </a:rPr>
                        <a:t>demands good shortcuts</a:t>
                      </a:r>
                      <a:endParaRPr lang="en-US" dirty="0"/>
                    </a:p>
                  </a:txBody>
                  <a:tcPr/>
                </a:tc>
                <a:tc>
                  <a:txBody>
                    <a:bodyPr/>
                    <a:lstStyle/>
                    <a:p>
                      <a:r>
                        <a:rPr lang="en-US" dirty="0"/>
                        <a:t>learnability over efficiency </a:t>
                      </a:r>
                    </a:p>
                  </a:txBody>
                  <a:tcPr/>
                </a:tc>
                <a:tc>
                  <a:txBody>
                    <a:bodyPr/>
                    <a:lstStyle/>
                    <a:p>
                      <a:r>
                        <a:rPr lang="en-US" sz="1800" b="0" i="0" u="none" strike="noStrike" kern="1200" dirty="0">
                          <a:solidFill>
                            <a:schemeClr val="tx1"/>
                          </a:solidFill>
                          <a:effectLst/>
                          <a:latin typeface="+mn-lt"/>
                          <a:ea typeface="+mn-ea"/>
                          <a:cs typeface="+mn-cs"/>
                        </a:rPr>
                        <a:t>Experts can be very efficient </a:t>
                      </a:r>
                      <a:endParaRPr lang="en-US" dirty="0"/>
                    </a:p>
                  </a:txBody>
                  <a:tcPr/>
                </a:tc>
                <a:extLst>
                  <a:ext uri="{0D108BD9-81ED-4DB2-BD59-A6C34878D82A}">
                    <a16:rowId xmlns:a16="http://schemas.microsoft.com/office/drawing/2014/main" val="2796857403"/>
                  </a:ext>
                </a:extLst>
              </a:tr>
              <a:tr h="805568">
                <a:tc>
                  <a:txBody>
                    <a:bodyPr/>
                    <a:lstStyle/>
                    <a:p>
                      <a:r>
                        <a:rPr lang="en-US" sz="1800" b="1" i="0" u="none" strike="noStrike" kern="1200" dirty="0">
                          <a:solidFill>
                            <a:schemeClr val="tx1"/>
                          </a:solidFill>
                          <a:effectLst/>
                          <a:latin typeface="+mn-lt"/>
                          <a:ea typeface="+mn-ea"/>
                          <a:cs typeface="+mn-cs"/>
                        </a:rPr>
                        <a:t>User type</a:t>
                      </a:r>
                      <a:endParaRPr lang="en-US" dirty="0"/>
                    </a:p>
                  </a:txBody>
                  <a:tcPr/>
                </a:tc>
                <a:tc>
                  <a:txBody>
                    <a:bodyPr/>
                    <a:lstStyle/>
                    <a:p>
                      <a:r>
                        <a:rPr lang="en-US" sz="1800" b="0" i="0" u="none" strike="noStrike" kern="1200" dirty="0">
                          <a:solidFill>
                            <a:schemeClr val="tx1"/>
                          </a:solidFill>
                          <a:effectLst/>
                          <a:latin typeface="+mn-lt"/>
                          <a:ea typeface="+mn-ea"/>
                          <a:cs typeface="+mn-cs"/>
                        </a:rPr>
                        <a:t>expert users</a:t>
                      </a:r>
                      <a:endParaRPr lang="en-US" dirty="0"/>
                    </a:p>
                  </a:txBody>
                  <a:tcPr/>
                </a:tc>
                <a:tc gridSpan="3">
                  <a:txBody>
                    <a:bodyPr/>
                    <a:lstStyle/>
                    <a:p>
                      <a:pPr algn="ctr"/>
                      <a:r>
                        <a:rPr lang="en-US" sz="1800" b="0" i="0" u="none" strike="noStrike" kern="1200" dirty="0">
                          <a:solidFill>
                            <a:schemeClr val="tx1"/>
                          </a:solidFill>
                          <a:effectLst/>
                          <a:latin typeface="+mn-lt"/>
                          <a:ea typeface="+mn-ea"/>
                          <a:cs typeface="+mn-cs"/>
                        </a:rPr>
                        <a:t>better for novices and infrequent users</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2072734"/>
                  </a:ext>
                </a:extLst>
              </a:tr>
              <a:tr h="805568">
                <a:tc>
                  <a:txBody>
                    <a:bodyPr/>
                    <a:lstStyle/>
                    <a:p>
                      <a:r>
                        <a:rPr lang="en-US" sz="1800" b="1" i="0" u="none" strike="noStrike" kern="1200" dirty="0">
                          <a:solidFill>
                            <a:schemeClr val="tx1"/>
                          </a:solidFill>
                          <a:effectLst/>
                          <a:latin typeface="+mn-lt"/>
                          <a:ea typeface="+mn-ea"/>
                          <a:cs typeface="+mn-cs"/>
                        </a:rPr>
                        <a:t>Synchrony</a:t>
                      </a:r>
                      <a:endParaRPr lang="en-US" dirty="0"/>
                    </a:p>
                  </a:txBody>
                  <a:tcPr/>
                </a:tc>
                <a:tc>
                  <a:txBody>
                    <a:bodyPr/>
                    <a:lstStyle/>
                    <a:p>
                      <a:r>
                        <a:rPr lang="en-US" sz="1800" b="0" i="0" u="none" strike="noStrike" kern="1200" dirty="0">
                          <a:solidFill>
                            <a:schemeClr val="tx1"/>
                          </a:solidFill>
                          <a:effectLst/>
                          <a:latin typeface="+mn-lt"/>
                          <a:ea typeface="+mn-ea"/>
                          <a:cs typeface="+mn-cs"/>
                        </a:rPr>
                        <a:t>synchronous </a:t>
                      </a:r>
                      <a:endParaRPr lang="en-US" dirty="0"/>
                    </a:p>
                  </a:txBody>
                  <a:tcPr/>
                </a:tc>
                <a:tc>
                  <a:txBody>
                    <a:bodyPr/>
                    <a:lstStyle/>
                    <a:p>
                      <a:r>
                        <a:rPr lang="en-US" sz="1800" b="0" i="0" u="none" strike="noStrike" kern="1200" dirty="0">
                          <a:solidFill>
                            <a:schemeClr val="tx1"/>
                          </a:solidFill>
                          <a:effectLst/>
                          <a:latin typeface="+mn-lt"/>
                          <a:ea typeface="+mn-ea"/>
                          <a:cs typeface="+mn-cs"/>
                        </a:rPr>
                        <a:t>synchronous</a:t>
                      </a:r>
                      <a:endParaRPr lang="en-US" dirty="0"/>
                    </a:p>
                  </a:txBody>
                  <a:tcPr/>
                </a:tc>
                <a:tc>
                  <a:txBody>
                    <a:bodyPr/>
                    <a:lstStyle/>
                    <a:p>
                      <a:r>
                        <a:rPr lang="en-US" sz="1800" b="0" i="0" u="none" strike="noStrike" kern="1200" dirty="0">
                          <a:solidFill>
                            <a:schemeClr val="tx1"/>
                          </a:solidFill>
                          <a:effectLst/>
                          <a:latin typeface="+mn-lt"/>
                          <a:ea typeface="+mn-ea"/>
                          <a:cs typeface="+mn-cs"/>
                        </a:rPr>
                        <a:t>asynchronous</a:t>
                      </a:r>
                      <a:endParaRPr lang="en-US" dirty="0"/>
                    </a:p>
                  </a:txBody>
                  <a:tcPr/>
                </a:tc>
                <a:tc>
                  <a:txBody>
                    <a:bodyPr/>
                    <a:lstStyle/>
                    <a:p>
                      <a:r>
                        <a:rPr lang="en-US" sz="1800" b="0" i="0" u="none" strike="noStrike" kern="1200" dirty="0">
                          <a:solidFill>
                            <a:schemeClr val="tx1"/>
                          </a:solidFill>
                          <a:effectLst/>
                          <a:latin typeface="+mn-lt"/>
                          <a:ea typeface="+mn-ea"/>
                          <a:cs typeface="+mn-cs"/>
                        </a:rPr>
                        <a:t>synchronous</a:t>
                      </a:r>
                      <a:endParaRPr lang="en-US" dirty="0"/>
                    </a:p>
                  </a:txBody>
                  <a:tcPr/>
                </a:tc>
                <a:extLst>
                  <a:ext uri="{0D108BD9-81ED-4DB2-BD59-A6C34878D82A}">
                    <a16:rowId xmlns:a16="http://schemas.microsoft.com/office/drawing/2014/main" val="2251418980"/>
                  </a:ext>
                </a:extLst>
              </a:tr>
            </a:tbl>
          </a:graphicData>
        </a:graphic>
      </p:graphicFrame>
    </p:spTree>
    <p:extLst>
      <p:ext uri="{BB962C8B-B14F-4D97-AF65-F5344CB8AC3E}">
        <p14:creationId xmlns:p14="http://schemas.microsoft.com/office/powerpoint/2010/main" val="405513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DF4A-560E-4EBC-B015-269EA2C04836}"/>
              </a:ext>
            </a:extLst>
          </p:cNvPr>
          <p:cNvSpPr>
            <a:spLocks noGrp="1"/>
          </p:cNvSpPr>
          <p:nvPr>
            <p:ph type="title"/>
          </p:nvPr>
        </p:nvSpPr>
        <p:spPr/>
        <p:txBody>
          <a:bodyPr/>
          <a:lstStyle/>
          <a:p>
            <a:r>
              <a:rPr lang="en-US" dirty="0" err="1"/>
              <a:t>Needfinding</a:t>
            </a:r>
            <a:r>
              <a:rPr lang="en-US" dirty="0"/>
              <a:t> is most relevant for which model(s) of UI design?</a:t>
            </a:r>
          </a:p>
        </p:txBody>
      </p:sp>
      <p:sp>
        <p:nvSpPr>
          <p:cNvPr id="3" name="Content Placeholder 2">
            <a:extLst>
              <a:ext uri="{FF2B5EF4-FFF2-40B4-BE49-F238E27FC236}">
                <a16:creationId xmlns:a16="http://schemas.microsoft.com/office/drawing/2014/main" id="{083FFDBA-6CC5-4903-A81C-9546B881A8D4}"/>
              </a:ext>
            </a:extLst>
          </p:cNvPr>
          <p:cNvSpPr>
            <a:spLocks noGrp="1"/>
          </p:cNvSpPr>
          <p:nvPr>
            <p:ph idx="1"/>
          </p:nvPr>
        </p:nvSpPr>
        <p:spPr/>
        <p:txBody>
          <a:bodyPr/>
          <a:lstStyle/>
          <a:p>
            <a:pPr marL="514350" indent="-514350">
              <a:buFont typeface="+mj-lt"/>
              <a:buAutoNum type="alphaUcPeriod"/>
            </a:pPr>
            <a:r>
              <a:rPr lang="en-US" sz="3200" dirty="0"/>
              <a:t>System model</a:t>
            </a:r>
          </a:p>
          <a:p>
            <a:pPr marL="514350" indent="-514350">
              <a:buFont typeface="+mj-lt"/>
              <a:buAutoNum type="alphaUcPeriod"/>
            </a:pPr>
            <a:r>
              <a:rPr lang="en-US" sz="3200" dirty="0"/>
              <a:t>Interface model</a:t>
            </a:r>
          </a:p>
          <a:p>
            <a:pPr marL="514350" indent="-514350">
              <a:buFont typeface="+mj-lt"/>
              <a:buAutoNum type="alphaUcPeriod"/>
            </a:pPr>
            <a:r>
              <a:rPr lang="en-US" sz="3200" dirty="0"/>
              <a:t>User model</a:t>
            </a:r>
          </a:p>
          <a:p>
            <a:pPr marL="514350" indent="-514350">
              <a:buFont typeface="+mj-lt"/>
              <a:buAutoNum type="alphaUcPeriod"/>
            </a:pPr>
            <a:r>
              <a:rPr lang="en-US" sz="3200" dirty="0"/>
              <a:t>All of the above</a:t>
            </a:r>
          </a:p>
          <a:p>
            <a:endParaRPr lang="en-US" dirty="0"/>
          </a:p>
        </p:txBody>
      </p:sp>
    </p:spTree>
    <p:extLst>
      <p:ext uri="{BB962C8B-B14F-4D97-AF65-F5344CB8AC3E}">
        <p14:creationId xmlns:p14="http://schemas.microsoft.com/office/powerpoint/2010/main" val="351715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09FE-0C3F-4D09-A532-9235013AABE6}"/>
              </a:ext>
            </a:extLst>
          </p:cNvPr>
          <p:cNvSpPr>
            <a:spLocks noGrp="1"/>
          </p:cNvSpPr>
          <p:nvPr>
            <p:ph type="title"/>
          </p:nvPr>
        </p:nvSpPr>
        <p:spPr/>
        <p:txBody>
          <a:bodyPr/>
          <a:lstStyle/>
          <a:p>
            <a:r>
              <a:rPr lang="en-US" dirty="0"/>
              <a:t>Upcoming</a:t>
            </a:r>
          </a:p>
        </p:txBody>
      </p:sp>
      <p:sp>
        <p:nvSpPr>
          <p:cNvPr id="3" name="Content Placeholder 2">
            <a:extLst>
              <a:ext uri="{FF2B5EF4-FFF2-40B4-BE49-F238E27FC236}">
                <a16:creationId xmlns:a16="http://schemas.microsoft.com/office/drawing/2014/main" id="{5C2B8416-8E54-4654-A5F9-67484B2722ED}"/>
              </a:ext>
            </a:extLst>
          </p:cNvPr>
          <p:cNvSpPr>
            <a:spLocks noGrp="1"/>
          </p:cNvSpPr>
          <p:nvPr>
            <p:ph idx="1"/>
          </p:nvPr>
        </p:nvSpPr>
        <p:spPr>
          <a:xfrm>
            <a:off x="441507" y="1887769"/>
            <a:ext cx="11494558" cy="4067905"/>
          </a:xfrm>
        </p:spPr>
        <p:txBody>
          <a:bodyPr/>
          <a:lstStyle/>
          <a:p>
            <a:r>
              <a:rPr lang="en-US" dirty="0"/>
              <a:t>GR6, AS3, an RS3 are due </a:t>
            </a:r>
            <a:r>
              <a:rPr lang="en-US" b="1" dirty="0"/>
              <a:t>today</a:t>
            </a:r>
            <a:r>
              <a:rPr lang="en-US" dirty="0"/>
              <a:t>.</a:t>
            </a:r>
          </a:p>
          <a:p>
            <a:r>
              <a:rPr lang="en-US" dirty="0"/>
              <a:t>Final exam will be held on Wednesday, May 8, 3:45 – 4:45pm, LC6</a:t>
            </a:r>
          </a:p>
          <a:p>
            <a:r>
              <a:rPr lang="en-US" dirty="0"/>
              <a:t>Arrive 10 minutes early and settle down.</a:t>
            </a:r>
          </a:p>
          <a:p>
            <a:r>
              <a:rPr lang="en-US" dirty="0"/>
              <a:t>Bring your laptops to the exam.</a:t>
            </a:r>
          </a:p>
        </p:txBody>
      </p:sp>
    </p:spTree>
    <p:extLst>
      <p:ext uri="{BB962C8B-B14F-4D97-AF65-F5344CB8AC3E}">
        <p14:creationId xmlns:p14="http://schemas.microsoft.com/office/powerpoint/2010/main" val="87449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DF4A-560E-4EBC-B015-269EA2C04836}"/>
              </a:ext>
            </a:extLst>
          </p:cNvPr>
          <p:cNvSpPr>
            <a:spLocks noGrp="1"/>
          </p:cNvSpPr>
          <p:nvPr>
            <p:ph type="title"/>
          </p:nvPr>
        </p:nvSpPr>
        <p:spPr/>
        <p:txBody>
          <a:bodyPr/>
          <a:lstStyle/>
          <a:p>
            <a:r>
              <a:rPr lang="en-US" dirty="0" err="1"/>
              <a:t>Needfinding</a:t>
            </a:r>
            <a:r>
              <a:rPr lang="en-US" dirty="0"/>
              <a:t> is most relevant for which model(s) of UI design?</a:t>
            </a:r>
          </a:p>
        </p:txBody>
      </p:sp>
      <p:sp>
        <p:nvSpPr>
          <p:cNvPr id="3" name="Content Placeholder 2">
            <a:extLst>
              <a:ext uri="{FF2B5EF4-FFF2-40B4-BE49-F238E27FC236}">
                <a16:creationId xmlns:a16="http://schemas.microsoft.com/office/drawing/2014/main" id="{083FFDBA-6CC5-4903-A81C-9546B881A8D4}"/>
              </a:ext>
            </a:extLst>
          </p:cNvPr>
          <p:cNvSpPr>
            <a:spLocks noGrp="1"/>
          </p:cNvSpPr>
          <p:nvPr>
            <p:ph idx="1"/>
          </p:nvPr>
        </p:nvSpPr>
        <p:spPr/>
        <p:txBody>
          <a:bodyPr/>
          <a:lstStyle/>
          <a:p>
            <a:pPr marL="514350" indent="-514350">
              <a:buFont typeface="+mj-lt"/>
              <a:buAutoNum type="alphaUcPeriod"/>
            </a:pPr>
            <a:r>
              <a:rPr lang="en-US" sz="3200" dirty="0"/>
              <a:t>System model</a:t>
            </a:r>
          </a:p>
          <a:p>
            <a:pPr marL="514350" indent="-514350">
              <a:buFont typeface="+mj-lt"/>
              <a:buAutoNum type="alphaUcPeriod"/>
            </a:pPr>
            <a:r>
              <a:rPr lang="en-US" sz="3200" dirty="0"/>
              <a:t>Interface model</a:t>
            </a:r>
          </a:p>
          <a:p>
            <a:pPr marL="514350" indent="-514350">
              <a:buFont typeface="+mj-lt"/>
              <a:buAutoNum type="alphaUcPeriod"/>
            </a:pPr>
            <a:r>
              <a:rPr lang="en-US" sz="3200" dirty="0">
                <a:solidFill>
                  <a:srgbClr val="00B050"/>
                </a:solidFill>
              </a:rPr>
              <a:t>User model</a:t>
            </a:r>
          </a:p>
          <a:p>
            <a:pPr marL="514350" indent="-514350">
              <a:buFont typeface="+mj-lt"/>
              <a:buAutoNum type="alphaUcPeriod"/>
            </a:pPr>
            <a:r>
              <a:rPr lang="en-US" sz="3200" dirty="0"/>
              <a:t>All of the above</a:t>
            </a:r>
          </a:p>
          <a:p>
            <a:endParaRPr lang="en-US" dirty="0"/>
          </a:p>
        </p:txBody>
      </p:sp>
    </p:spTree>
    <p:extLst>
      <p:ext uri="{BB962C8B-B14F-4D97-AF65-F5344CB8AC3E}">
        <p14:creationId xmlns:p14="http://schemas.microsoft.com/office/powerpoint/2010/main" val="287184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DF4A-560E-4EBC-B015-269EA2C04836}"/>
              </a:ext>
            </a:extLst>
          </p:cNvPr>
          <p:cNvSpPr>
            <a:spLocks noGrp="1"/>
          </p:cNvSpPr>
          <p:nvPr>
            <p:ph type="title"/>
          </p:nvPr>
        </p:nvSpPr>
        <p:spPr/>
        <p:txBody>
          <a:bodyPr/>
          <a:lstStyle/>
          <a:p>
            <a:r>
              <a:rPr lang="en-US" dirty="0"/>
              <a:t>Prototyping is most relevant for which model(s) of UI design?</a:t>
            </a:r>
          </a:p>
        </p:txBody>
      </p:sp>
      <p:sp>
        <p:nvSpPr>
          <p:cNvPr id="3" name="Content Placeholder 2">
            <a:extLst>
              <a:ext uri="{FF2B5EF4-FFF2-40B4-BE49-F238E27FC236}">
                <a16:creationId xmlns:a16="http://schemas.microsoft.com/office/drawing/2014/main" id="{083FFDBA-6CC5-4903-A81C-9546B881A8D4}"/>
              </a:ext>
            </a:extLst>
          </p:cNvPr>
          <p:cNvSpPr>
            <a:spLocks noGrp="1"/>
          </p:cNvSpPr>
          <p:nvPr>
            <p:ph idx="1"/>
          </p:nvPr>
        </p:nvSpPr>
        <p:spPr/>
        <p:txBody>
          <a:bodyPr/>
          <a:lstStyle/>
          <a:p>
            <a:pPr marL="514350" indent="-514350">
              <a:buFont typeface="+mj-lt"/>
              <a:buAutoNum type="alphaUcPeriod"/>
            </a:pPr>
            <a:r>
              <a:rPr lang="en-US" sz="3200" dirty="0"/>
              <a:t>System model</a:t>
            </a:r>
          </a:p>
          <a:p>
            <a:pPr marL="514350" indent="-514350">
              <a:buFont typeface="+mj-lt"/>
              <a:buAutoNum type="alphaUcPeriod"/>
            </a:pPr>
            <a:r>
              <a:rPr lang="en-US" sz="3200" dirty="0"/>
              <a:t>Interface model</a:t>
            </a:r>
          </a:p>
          <a:p>
            <a:pPr marL="514350" indent="-514350">
              <a:buFont typeface="+mj-lt"/>
              <a:buAutoNum type="alphaUcPeriod"/>
            </a:pPr>
            <a:r>
              <a:rPr lang="en-US" sz="3200" dirty="0"/>
              <a:t>User model</a:t>
            </a:r>
          </a:p>
          <a:p>
            <a:pPr marL="514350" indent="-514350">
              <a:buFont typeface="+mj-lt"/>
              <a:buAutoNum type="alphaUcPeriod"/>
            </a:pPr>
            <a:r>
              <a:rPr lang="en-US" sz="3200" dirty="0"/>
              <a:t>All of the above</a:t>
            </a:r>
          </a:p>
          <a:p>
            <a:endParaRPr lang="en-US" dirty="0"/>
          </a:p>
        </p:txBody>
      </p:sp>
    </p:spTree>
    <p:extLst>
      <p:ext uri="{BB962C8B-B14F-4D97-AF65-F5344CB8AC3E}">
        <p14:creationId xmlns:p14="http://schemas.microsoft.com/office/powerpoint/2010/main" val="335622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DF4A-560E-4EBC-B015-269EA2C04836}"/>
              </a:ext>
            </a:extLst>
          </p:cNvPr>
          <p:cNvSpPr>
            <a:spLocks noGrp="1"/>
          </p:cNvSpPr>
          <p:nvPr>
            <p:ph type="title"/>
          </p:nvPr>
        </p:nvSpPr>
        <p:spPr/>
        <p:txBody>
          <a:bodyPr/>
          <a:lstStyle/>
          <a:p>
            <a:r>
              <a:rPr lang="en-US" dirty="0"/>
              <a:t>Prototyping is most relevant for which model(s) of UI design?</a:t>
            </a:r>
          </a:p>
        </p:txBody>
      </p:sp>
      <p:sp>
        <p:nvSpPr>
          <p:cNvPr id="3" name="Content Placeholder 2">
            <a:extLst>
              <a:ext uri="{FF2B5EF4-FFF2-40B4-BE49-F238E27FC236}">
                <a16:creationId xmlns:a16="http://schemas.microsoft.com/office/drawing/2014/main" id="{083FFDBA-6CC5-4903-A81C-9546B881A8D4}"/>
              </a:ext>
            </a:extLst>
          </p:cNvPr>
          <p:cNvSpPr>
            <a:spLocks noGrp="1"/>
          </p:cNvSpPr>
          <p:nvPr>
            <p:ph idx="1"/>
          </p:nvPr>
        </p:nvSpPr>
        <p:spPr/>
        <p:txBody>
          <a:bodyPr/>
          <a:lstStyle/>
          <a:p>
            <a:pPr marL="514350" indent="-514350">
              <a:buFont typeface="+mj-lt"/>
              <a:buAutoNum type="alphaUcPeriod"/>
            </a:pPr>
            <a:r>
              <a:rPr lang="en-US" sz="3200" dirty="0"/>
              <a:t>System model</a:t>
            </a:r>
          </a:p>
          <a:p>
            <a:pPr marL="514350" indent="-514350">
              <a:buFont typeface="+mj-lt"/>
              <a:buAutoNum type="alphaUcPeriod"/>
            </a:pPr>
            <a:r>
              <a:rPr lang="en-US" sz="3200" dirty="0">
                <a:solidFill>
                  <a:srgbClr val="00B050"/>
                </a:solidFill>
              </a:rPr>
              <a:t>Interface model</a:t>
            </a:r>
          </a:p>
          <a:p>
            <a:pPr marL="514350" indent="-514350">
              <a:buFont typeface="+mj-lt"/>
              <a:buAutoNum type="alphaUcPeriod"/>
            </a:pPr>
            <a:r>
              <a:rPr lang="en-US" sz="3200" dirty="0"/>
              <a:t>User model</a:t>
            </a:r>
          </a:p>
          <a:p>
            <a:pPr marL="514350" indent="-514350">
              <a:buFont typeface="+mj-lt"/>
              <a:buAutoNum type="alphaUcPeriod"/>
            </a:pPr>
            <a:r>
              <a:rPr lang="en-US" sz="3200" dirty="0"/>
              <a:t>All of the above</a:t>
            </a:r>
          </a:p>
          <a:p>
            <a:endParaRPr lang="en-US" dirty="0"/>
          </a:p>
        </p:txBody>
      </p:sp>
    </p:spTree>
    <p:extLst>
      <p:ext uri="{BB962C8B-B14F-4D97-AF65-F5344CB8AC3E}">
        <p14:creationId xmlns:p14="http://schemas.microsoft.com/office/powerpoint/2010/main" val="12716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89AD-54FC-0741-85F7-6376EC95E483}"/>
              </a:ext>
            </a:extLst>
          </p:cNvPr>
          <p:cNvSpPr>
            <a:spLocks noGrp="1"/>
          </p:cNvSpPr>
          <p:nvPr>
            <p:ph type="title"/>
          </p:nvPr>
        </p:nvSpPr>
        <p:spPr/>
        <p:txBody>
          <a:bodyPr/>
          <a:lstStyle/>
          <a:p>
            <a:r>
              <a:rPr lang="en-US" dirty="0"/>
              <a:t>Consistency</a:t>
            </a:r>
          </a:p>
        </p:txBody>
      </p:sp>
      <p:sp>
        <p:nvSpPr>
          <p:cNvPr id="3" name="Content Placeholder 2">
            <a:extLst>
              <a:ext uri="{FF2B5EF4-FFF2-40B4-BE49-F238E27FC236}">
                <a16:creationId xmlns:a16="http://schemas.microsoft.com/office/drawing/2014/main" id="{E11009EA-79CE-F74E-9118-47800442F308}"/>
              </a:ext>
            </a:extLst>
          </p:cNvPr>
          <p:cNvSpPr>
            <a:spLocks noGrp="1"/>
          </p:cNvSpPr>
          <p:nvPr>
            <p:ph idx="1"/>
          </p:nvPr>
        </p:nvSpPr>
        <p:spPr>
          <a:xfrm>
            <a:off x="440267" y="2205038"/>
            <a:ext cx="11319933" cy="3960813"/>
          </a:xfrm>
        </p:spPr>
        <p:txBody>
          <a:bodyPr/>
          <a:lstStyle/>
          <a:p>
            <a:r>
              <a:rPr lang="en-US" dirty="0"/>
              <a:t>Similar things should look and act the same</a:t>
            </a:r>
          </a:p>
          <a:p>
            <a:r>
              <a:rPr lang="en-US" dirty="0"/>
              <a:t>Different things should look different</a:t>
            </a:r>
          </a:p>
          <a:p>
            <a:pPr lvl="1"/>
            <a:r>
              <a:rPr lang="en-US" dirty="0"/>
              <a:t>also called the principle of “least surprise”</a:t>
            </a:r>
          </a:p>
          <a:p>
            <a:r>
              <a:rPr lang="en-US" dirty="0"/>
              <a:t>Consistency allows the user to transfer their existing knowledge easily to a new UI</a:t>
            </a:r>
          </a:p>
          <a:p>
            <a:endParaRPr lang="en-US" dirty="0"/>
          </a:p>
        </p:txBody>
      </p:sp>
    </p:spTree>
    <p:extLst>
      <p:ext uri="{BB962C8B-B14F-4D97-AF65-F5344CB8AC3E}">
        <p14:creationId xmlns:p14="http://schemas.microsoft.com/office/powerpoint/2010/main" val="103941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7140-7536-5B4C-8649-8FE5934D60AD}"/>
              </a:ext>
            </a:extLst>
          </p:cNvPr>
          <p:cNvSpPr>
            <a:spLocks noGrp="1"/>
          </p:cNvSpPr>
          <p:nvPr>
            <p:ph type="title"/>
          </p:nvPr>
        </p:nvSpPr>
        <p:spPr/>
        <p:txBody>
          <a:bodyPr/>
          <a:lstStyle/>
          <a:p>
            <a:r>
              <a:rPr lang="en-US" dirty="0"/>
              <a:t>Kinds of Consistency</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6ED07428-2638-FB40-8346-588B74A8B1CE}"/>
              </a:ext>
            </a:extLst>
          </p:cNvPr>
          <p:cNvSpPr>
            <a:spLocks noGrp="1"/>
          </p:cNvSpPr>
          <p:nvPr>
            <p:ph idx="1"/>
          </p:nvPr>
        </p:nvSpPr>
        <p:spPr/>
        <p:txBody>
          <a:bodyPr/>
          <a:lstStyle/>
          <a:p>
            <a:endParaRPr lang="en-US"/>
          </a:p>
        </p:txBody>
      </p:sp>
      <p:pic>
        <p:nvPicPr>
          <p:cNvPr id="2050" name="Picture 2" descr="https://lh5.googleusercontent.com/81JdCXjlj4V9CfnbCSS2-7KDWeThVYZzIf5-jGWzSPIA-L6n6Yxp06FI9xle2w4q_Yl3qPciNdy7fTMZ5LsZpVQwohrA0rlQ_9SM5bOrKWU21y7y-26KByjIaDgeDIRWFe2ApRAM">
            <a:extLst>
              <a:ext uri="{FF2B5EF4-FFF2-40B4-BE49-F238E27FC236}">
                <a16:creationId xmlns:a16="http://schemas.microsoft.com/office/drawing/2014/main" id="{E91C4EC1-06A0-AA45-B44C-0CF93C43F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070" y="1574472"/>
            <a:ext cx="10703860" cy="485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49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B1848-5168-3044-8810-251C2A7678D8}"/>
              </a:ext>
            </a:extLst>
          </p:cNvPr>
          <p:cNvSpPr>
            <a:spLocks noGrp="1"/>
          </p:cNvSpPr>
          <p:nvPr>
            <p:ph type="title"/>
          </p:nvPr>
        </p:nvSpPr>
        <p:spPr/>
        <p:txBody>
          <a:bodyPr/>
          <a:lstStyle/>
          <a:p>
            <a:r>
              <a:rPr lang="en-US" dirty="0"/>
              <a:t>Internal Consistency in Wording</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EC7D6F0-28DC-3940-A5F3-1950480E9B50}"/>
              </a:ext>
            </a:extLst>
          </p:cNvPr>
          <p:cNvSpPr>
            <a:spLocks noGrp="1"/>
          </p:cNvSpPr>
          <p:nvPr>
            <p:ph idx="1"/>
          </p:nvPr>
        </p:nvSpPr>
        <p:spPr>
          <a:xfrm>
            <a:off x="440267" y="2205038"/>
            <a:ext cx="11319933" cy="3960813"/>
          </a:xfrm>
        </p:spPr>
        <p:txBody>
          <a:bodyPr/>
          <a:lstStyle/>
          <a:p>
            <a:r>
              <a:rPr lang="en-US" dirty="0"/>
              <a:t>Another important kind of consistency, often overlooked, is in wording. Use the same terms throughout your user interface. </a:t>
            </a:r>
          </a:p>
          <a:p>
            <a:r>
              <a:rPr lang="en-US" dirty="0"/>
              <a:t>If your interface says “share price” in one place, “stock price” in another, and “stock quote” in a third, users will wonder whether these are three different things you’re talking about.</a:t>
            </a:r>
          </a:p>
          <a:p>
            <a:pPr marL="0" indent="0">
              <a:buNone/>
            </a:pPr>
            <a:br>
              <a:rPr lang="en-US" dirty="0"/>
            </a:br>
            <a:br>
              <a:rPr lang="en-US" dirty="0"/>
            </a:br>
            <a:endParaRPr lang="en-US" dirty="0"/>
          </a:p>
        </p:txBody>
      </p:sp>
    </p:spTree>
    <p:extLst>
      <p:ext uri="{BB962C8B-B14F-4D97-AF65-F5344CB8AC3E}">
        <p14:creationId xmlns:p14="http://schemas.microsoft.com/office/powerpoint/2010/main" val="289809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3F5A-6F95-3240-A877-31E3BCF51344}"/>
              </a:ext>
            </a:extLst>
          </p:cNvPr>
          <p:cNvSpPr>
            <a:spLocks noGrp="1"/>
          </p:cNvSpPr>
          <p:nvPr>
            <p:ph type="title"/>
          </p:nvPr>
        </p:nvSpPr>
        <p:spPr/>
        <p:txBody>
          <a:bodyPr/>
          <a:lstStyle/>
          <a:p>
            <a:r>
              <a:rPr lang="en-US" dirty="0"/>
              <a:t>External Consistency in Wording: Speak the User’s Language</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A09AF2AB-1AB4-264F-93DC-45963984A0DE}"/>
              </a:ext>
            </a:extLst>
          </p:cNvPr>
          <p:cNvSpPr>
            <a:spLocks noGrp="1"/>
          </p:cNvSpPr>
          <p:nvPr>
            <p:ph idx="1"/>
          </p:nvPr>
        </p:nvSpPr>
        <p:spPr/>
        <p:txBody>
          <a:bodyPr/>
          <a:lstStyle/>
          <a:p>
            <a:r>
              <a:rPr lang="en-US" dirty="0"/>
              <a:t>Use common words, not techie jargon</a:t>
            </a:r>
          </a:p>
          <a:p>
            <a:pPr lvl="1"/>
            <a:r>
              <a:rPr lang="en-US" dirty="0"/>
              <a:t>But use domain-specific terms where appropriate</a:t>
            </a:r>
          </a:p>
          <a:p>
            <a:r>
              <a:rPr lang="en-US" dirty="0"/>
              <a:t>Allow aliases/synonyms in command languages</a:t>
            </a:r>
          </a:p>
          <a:p>
            <a:endParaRPr lang="en-US" dirty="0"/>
          </a:p>
        </p:txBody>
      </p:sp>
      <p:pic>
        <p:nvPicPr>
          <p:cNvPr id="5122" name="Picture 2" descr="https://lh5.googleusercontent.com/tq8xuTplV-y9fc5T3dZbsNKbN6Yk6pq4ABQ3CAnbzuKxApOtgQtSJ7NLBwb6Ieiz18xHmhiqrm3nb4aEiqWg6Raqp2Z_pp4Md54G8Mh5wOs6NlHER8MXmbRx_nSVbJhzs_f_oDQM">
            <a:extLst>
              <a:ext uri="{FF2B5EF4-FFF2-40B4-BE49-F238E27FC236}">
                <a16:creationId xmlns:a16="http://schemas.microsoft.com/office/drawing/2014/main" id="{D162B974-14A8-0041-8D28-179A79E88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200" y="3727076"/>
            <a:ext cx="36068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22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fade">
                                      <p:cBhvr>
                                        <p:cTn id="2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A2A7-85EC-604E-8AAC-BF12C9207DD6}"/>
              </a:ext>
            </a:extLst>
          </p:cNvPr>
          <p:cNvSpPr>
            <a:spLocks noGrp="1"/>
          </p:cNvSpPr>
          <p:nvPr>
            <p:ph type="title"/>
          </p:nvPr>
        </p:nvSpPr>
        <p:spPr/>
        <p:txBody>
          <a:bodyPr/>
          <a:lstStyle/>
          <a:p>
            <a:r>
              <a:rPr lang="en-US" dirty="0"/>
              <a:t>Affordances</a:t>
            </a:r>
          </a:p>
        </p:txBody>
      </p:sp>
      <p:sp>
        <p:nvSpPr>
          <p:cNvPr id="3" name="Content Placeholder 2">
            <a:extLst>
              <a:ext uri="{FF2B5EF4-FFF2-40B4-BE49-F238E27FC236}">
                <a16:creationId xmlns:a16="http://schemas.microsoft.com/office/drawing/2014/main" id="{AFE7BCA0-3F04-2C47-B018-C084B97D6ECB}"/>
              </a:ext>
            </a:extLst>
          </p:cNvPr>
          <p:cNvSpPr>
            <a:spLocks noGrp="1"/>
          </p:cNvSpPr>
          <p:nvPr>
            <p:ph idx="1"/>
          </p:nvPr>
        </p:nvSpPr>
        <p:spPr>
          <a:xfrm>
            <a:off x="440267" y="1775012"/>
            <a:ext cx="11319933" cy="4390839"/>
          </a:xfrm>
        </p:spPr>
        <p:txBody>
          <a:bodyPr/>
          <a:lstStyle/>
          <a:p>
            <a:r>
              <a:rPr lang="en-US" b="1" dirty="0"/>
              <a:t>Affordance</a:t>
            </a:r>
            <a:r>
              <a:rPr lang="en-US" dirty="0"/>
              <a:t> refers to </a:t>
            </a:r>
            <a:r>
              <a:rPr lang="en-US" i="1" dirty="0"/>
              <a:t>the perceived and actual properties of a thing</a:t>
            </a:r>
            <a:r>
              <a:rPr lang="en-US" dirty="0"/>
              <a:t>, primarily the properties that determine how the thing could be operated. </a:t>
            </a:r>
          </a:p>
          <a:p>
            <a:r>
              <a:rPr lang="en-US" dirty="0"/>
              <a:t>Chairs have properties that make them suitable for sitting;</a:t>
            </a:r>
          </a:p>
          <a:p>
            <a:r>
              <a:rPr lang="en-US" dirty="0"/>
              <a:t>doorknobs are the right size and shape for a hand to grasp and turn. </a:t>
            </a:r>
          </a:p>
          <a:p>
            <a:r>
              <a:rPr lang="en-US" dirty="0"/>
              <a:t>A button’s properties say “push me with your finger.”</a:t>
            </a:r>
          </a:p>
          <a:p>
            <a:r>
              <a:rPr lang="en-US" dirty="0"/>
              <a:t>Scrollbars say that they continuously scroll or pan something that you can’t entirely see. Affordances are how an interface communicates </a:t>
            </a:r>
            <a:r>
              <a:rPr lang="en-US" i="1" dirty="0"/>
              <a:t>nonverbally</a:t>
            </a:r>
            <a:r>
              <a:rPr lang="en-US" dirty="0"/>
              <a:t>, telling you how to operate it.</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304926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D28C-B95A-4B45-846F-8A1FE19B052E}"/>
              </a:ext>
            </a:extLst>
          </p:cNvPr>
          <p:cNvSpPr>
            <a:spLocks noGrp="1"/>
          </p:cNvSpPr>
          <p:nvPr>
            <p:ph type="title"/>
          </p:nvPr>
        </p:nvSpPr>
        <p:spPr/>
        <p:txBody>
          <a:bodyPr/>
          <a:lstStyle/>
          <a:p>
            <a:r>
              <a:rPr lang="en-US" dirty="0"/>
              <a:t>A hamburger menu should open up less frequently used functions in your app, not used to do other things. Why?</a:t>
            </a:r>
          </a:p>
        </p:txBody>
      </p:sp>
      <p:sp>
        <p:nvSpPr>
          <p:cNvPr id="3" name="Content Placeholder 2">
            <a:extLst>
              <a:ext uri="{FF2B5EF4-FFF2-40B4-BE49-F238E27FC236}">
                <a16:creationId xmlns:a16="http://schemas.microsoft.com/office/drawing/2014/main" id="{6050C706-431A-1C4A-A27D-3809DC5D4815}"/>
              </a:ext>
            </a:extLst>
          </p:cNvPr>
          <p:cNvSpPr>
            <a:spLocks noGrp="1"/>
          </p:cNvSpPr>
          <p:nvPr>
            <p:ph idx="1"/>
          </p:nvPr>
        </p:nvSpPr>
        <p:spPr/>
        <p:txBody>
          <a:bodyPr/>
          <a:lstStyle/>
          <a:p>
            <a:pPr marL="514350" indent="-514350">
              <a:buAutoNum type="alphaUcPeriod"/>
            </a:pPr>
            <a:r>
              <a:rPr lang="en-US" dirty="0"/>
              <a:t>Metaphor</a:t>
            </a:r>
          </a:p>
          <a:p>
            <a:pPr marL="514350" indent="-514350">
              <a:buAutoNum type="alphaUcPeriod"/>
            </a:pPr>
            <a:r>
              <a:rPr lang="en-US" dirty="0"/>
              <a:t>Internal Consistency</a:t>
            </a:r>
          </a:p>
          <a:p>
            <a:pPr marL="514350" indent="-514350">
              <a:buAutoNum type="alphaUcPeriod"/>
            </a:pPr>
            <a:r>
              <a:rPr lang="en-US" dirty="0"/>
              <a:t>External Consistency</a:t>
            </a:r>
          </a:p>
          <a:p>
            <a:pPr marL="514350" indent="-514350">
              <a:buAutoNum type="alphaUcPeriod"/>
            </a:pPr>
            <a:r>
              <a:rPr lang="en-US" dirty="0"/>
              <a:t>Affordance</a:t>
            </a:r>
          </a:p>
        </p:txBody>
      </p:sp>
      <p:pic>
        <p:nvPicPr>
          <p:cNvPr id="4" name="Picture 3">
            <a:extLst>
              <a:ext uri="{FF2B5EF4-FFF2-40B4-BE49-F238E27FC236}">
                <a16:creationId xmlns:a16="http://schemas.microsoft.com/office/drawing/2014/main" id="{BD15EEB5-E85B-D743-B093-ADC37CACE367}"/>
              </a:ext>
            </a:extLst>
          </p:cNvPr>
          <p:cNvPicPr>
            <a:picLocks noChangeAspect="1"/>
          </p:cNvPicPr>
          <p:nvPr/>
        </p:nvPicPr>
        <p:blipFill>
          <a:blip r:embed="rId2"/>
          <a:stretch>
            <a:fillRect/>
          </a:stretch>
        </p:blipFill>
        <p:spPr>
          <a:xfrm>
            <a:off x="8466667" y="2205038"/>
            <a:ext cx="3285066" cy="3285066"/>
          </a:xfrm>
          <a:prstGeom prst="rect">
            <a:avLst/>
          </a:prstGeom>
        </p:spPr>
      </p:pic>
    </p:spTree>
    <p:extLst>
      <p:ext uri="{BB962C8B-B14F-4D97-AF65-F5344CB8AC3E}">
        <p14:creationId xmlns:p14="http://schemas.microsoft.com/office/powerpoint/2010/main" val="284438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D28C-B95A-4B45-846F-8A1FE19B052E}"/>
              </a:ext>
            </a:extLst>
          </p:cNvPr>
          <p:cNvSpPr>
            <a:spLocks noGrp="1"/>
          </p:cNvSpPr>
          <p:nvPr>
            <p:ph type="title"/>
          </p:nvPr>
        </p:nvSpPr>
        <p:spPr/>
        <p:txBody>
          <a:bodyPr/>
          <a:lstStyle/>
          <a:p>
            <a:r>
              <a:rPr lang="en-US" dirty="0"/>
              <a:t>A hamburger menu should open up less frequently used functions in your app, not used to do other things. Why?</a:t>
            </a:r>
          </a:p>
        </p:txBody>
      </p:sp>
      <p:sp>
        <p:nvSpPr>
          <p:cNvPr id="3" name="Content Placeholder 2">
            <a:extLst>
              <a:ext uri="{FF2B5EF4-FFF2-40B4-BE49-F238E27FC236}">
                <a16:creationId xmlns:a16="http://schemas.microsoft.com/office/drawing/2014/main" id="{6050C706-431A-1C4A-A27D-3809DC5D4815}"/>
              </a:ext>
            </a:extLst>
          </p:cNvPr>
          <p:cNvSpPr>
            <a:spLocks noGrp="1"/>
          </p:cNvSpPr>
          <p:nvPr>
            <p:ph idx="1"/>
          </p:nvPr>
        </p:nvSpPr>
        <p:spPr/>
        <p:txBody>
          <a:bodyPr/>
          <a:lstStyle/>
          <a:p>
            <a:pPr marL="514350" indent="-514350">
              <a:buAutoNum type="alphaUcPeriod"/>
            </a:pPr>
            <a:r>
              <a:rPr lang="en-US" dirty="0"/>
              <a:t>Metaphor</a:t>
            </a:r>
          </a:p>
          <a:p>
            <a:pPr marL="514350" indent="-514350">
              <a:buAutoNum type="alphaUcPeriod"/>
            </a:pPr>
            <a:r>
              <a:rPr lang="en-US" dirty="0"/>
              <a:t>Internal Consistency</a:t>
            </a:r>
          </a:p>
          <a:p>
            <a:pPr marL="514350" indent="-514350">
              <a:buAutoNum type="alphaUcPeriod"/>
            </a:pPr>
            <a:r>
              <a:rPr lang="en-US" dirty="0">
                <a:solidFill>
                  <a:srgbClr val="00B050"/>
                </a:solidFill>
              </a:rPr>
              <a:t>External Consistency</a:t>
            </a:r>
          </a:p>
          <a:p>
            <a:pPr marL="514350" indent="-514350">
              <a:buAutoNum type="alphaUcPeriod"/>
            </a:pPr>
            <a:r>
              <a:rPr lang="en-US" dirty="0"/>
              <a:t>Affordance</a:t>
            </a:r>
          </a:p>
        </p:txBody>
      </p:sp>
      <p:pic>
        <p:nvPicPr>
          <p:cNvPr id="4" name="Picture 3">
            <a:extLst>
              <a:ext uri="{FF2B5EF4-FFF2-40B4-BE49-F238E27FC236}">
                <a16:creationId xmlns:a16="http://schemas.microsoft.com/office/drawing/2014/main" id="{BD15EEB5-E85B-D743-B093-ADC37CACE367}"/>
              </a:ext>
            </a:extLst>
          </p:cNvPr>
          <p:cNvPicPr>
            <a:picLocks noChangeAspect="1"/>
          </p:cNvPicPr>
          <p:nvPr/>
        </p:nvPicPr>
        <p:blipFill>
          <a:blip r:embed="rId2"/>
          <a:stretch>
            <a:fillRect/>
          </a:stretch>
        </p:blipFill>
        <p:spPr>
          <a:xfrm>
            <a:off x="8483600" y="2205037"/>
            <a:ext cx="3268133" cy="3268133"/>
          </a:xfrm>
          <a:prstGeom prst="rect">
            <a:avLst/>
          </a:prstGeom>
        </p:spPr>
      </p:pic>
    </p:spTree>
    <p:extLst>
      <p:ext uri="{BB962C8B-B14F-4D97-AF65-F5344CB8AC3E}">
        <p14:creationId xmlns:p14="http://schemas.microsoft.com/office/powerpoint/2010/main" val="254703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3FB34-258F-FB4C-A173-AE2F1118470B}"/>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E4DC7850-0F79-4449-9708-6630A3349AB5}"/>
              </a:ext>
            </a:extLst>
          </p:cNvPr>
          <p:cNvSpPr>
            <a:spLocks noGrp="1"/>
          </p:cNvSpPr>
          <p:nvPr>
            <p:ph idx="1"/>
          </p:nvPr>
        </p:nvSpPr>
        <p:spPr>
          <a:xfrm>
            <a:off x="440267" y="1808480"/>
            <a:ext cx="11319933" cy="4455622"/>
          </a:xfrm>
        </p:spPr>
        <p:txBody>
          <a:bodyPr/>
          <a:lstStyle/>
          <a:p>
            <a:r>
              <a:rPr lang="en-US" dirty="0"/>
              <a:t>Open notes</a:t>
            </a:r>
          </a:p>
          <a:p>
            <a:r>
              <a:rPr lang="en-US" dirty="0"/>
              <a:t>Open web; beware of the Internet, not everything you see there is correct</a:t>
            </a:r>
          </a:p>
          <a:p>
            <a:r>
              <a:rPr lang="en-US" dirty="0"/>
              <a:t>60 minutes; we will start </a:t>
            </a:r>
            <a:r>
              <a:rPr lang="en-US"/>
              <a:t>at 3:45pm </a:t>
            </a:r>
            <a:r>
              <a:rPr lang="en-US" dirty="0"/>
              <a:t>sharp.</a:t>
            </a:r>
          </a:p>
          <a:p>
            <a:r>
              <a:rPr lang="en-US" dirty="0"/>
              <a:t>Exam will be provided online on Blackboard. A word document with questions will be provided. Download it, write your answers, and then upload it on BB.</a:t>
            </a:r>
          </a:p>
          <a:p>
            <a:r>
              <a:rPr lang="en-US" dirty="0"/>
              <a:t>A mix of MCQ and short open-ended, problem-solving questions</a:t>
            </a:r>
          </a:p>
          <a:p>
            <a:r>
              <a:rPr lang="en-US" dirty="0"/>
              <a:t>Syllabus: Comprehensive, everything covered in class.</a:t>
            </a:r>
          </a:p>
        </p:txBody>
      </p:sp>
    </p:spTree>
    <p:extLst>
      <p:ext uri="{BB962C8B-B14F-4D97-AF65-F5344CB8AC3E}">
        <p14:creationId xmlns:p14="http://schemas.microsoft.com/office/powerpoint/2010/main" val="428488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540A-094B-1C44-BC20-789E2742D2E1}"/>
              </a:ext>
            </a:extLst>
          </p:cNvPr>
          <p:cNvSpPr>
            <a:spLocks noGrp="1"/>
          </p:cNvSpPr>
          <p:nvPr>
            <p:ph type="title"/>
          </p:nvPr>
        </p:nvSpPr>
        <p:spPr/>
        <p:txBody>
          <a:bodyPr/>
          <a:lstStyle/>
          <a:p>
            <a:r>
              <a:rPr lang="en-US" dirty="0"/>
              <a:t>If a user does not perceive a clickable button as a button. What is the usability issue?</a:t>
            </a:r>
          </a:p>
        </p:txBody>
      </p:sp>
      <p:sp>
        <p:nvSpPr>
          <p:cNvPr id="3" name="Content Placeholder 2">
            <a:extLst>
              <a:ext uri="{FF2B5EF4-FFF2-40B4-BE49-F238E27FC236}">
                <a16:creationId xmlns:a16="http://schemas.microsoft.com/office/drawing/2014/main" id="{1109C111-77FD-7B43-87CF-975356393E43}"/>
              </a:ext>
            </a:extLst>
          </p:cNvPr>
          <p:cNvSpPr>
            <a:spLocks noGrp="1"/>
          </p:cNvSpPr>
          <p:nvPr>
            <p:ph idx="1"/>
          </p:nvPr>
        </p:nvSpPr>
        <p:spPr/>
        <p:txBody>
          <a:bodyPr/>
          <a:lstStyle/>
          <a:p>
            <a:pPr marL="514350" indent="-514350">
              <a:buAutoNum type="alphaUcPeriod"/>
            </a:pPr>
            <a:r>
              <a:rPr lang="en-US" dirty="0"/>
              <a:t>Metaphor</a:t>
            </a:r>
          </a:p>
          <a:p>
            <a:pPr marL="514350" indent="-514350">
              <a:buAutoNum type="alphaUcPeriod"/>
            </a:pPr>
            <a:r>
              <a:rPr lang="en-US" dirty="0"/>
              <a:t>Internal Consistency</a:t>
            </a:r>
          </a:p>
          <a:p>
            <a:pPr marL="514350" indent="-514350">
              <a:buAutoNum type="alphaUcPeriod"/>
            </a:pPr>
            <a:r>
              <a:rPr lang="en-US" dirty="0"/>
              <a:t>External Consistency</a:t>
            </a:r>
          </a:p>
          <a:p>
            <a:pPr marL="514350" indent="-514350">
              <a:buAutoNum type="alphaUcPeriod"/>
            </a:pPr>
            <a:r>
              <a:rPr lang="en-US" dirty="0"/>
              <a:t>Affordance</a:t>
            </a:r>
          </a:p>
          <a:p>
            <a:pPr marL="0" indent="0">
              <a:buNone/>
            </a:pPr>
            <a:endParaRPr lang="en-US" dirty="0"/>
          </a:p>
        </p:txBody>
      </p:sp>
    </p:spTree>
    <p:extLst>
      <p:ext uri="{BB962C8B-B14F-4D97-AF65-F5344CB8AC3E}">
        <p14:creationId xmlns:p14="http://schemas.microsoft.com/office/powerpoint/2010/main" val="98465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540A-094B-1C44-BC20-789E2742D2E1}"/>
              </a:ext>
            </a:extLst>
          </p:cNvPr>
          <p:cNvSpPr>
            <a:spLocks noGrp="1"/>
          </p:cNvSpPr>
          <p:nvPr>
            <p:ph type="title"/>
          </p:nvPr>
        </p:nvSpPr>
        <p:spPr/>
        <p:txBody>
          <a:bodyPr/>
          <a:lstStyle/>
          <a:p>
            <a:r>
              <a:rPr lang="en-US" dirty="0"/>
              <a:t>A user does not perceive a clickable button as a button. What is the usability issue?</a:t>
            </a:r>
          </a:p>
        </p:txBody>
      </p:sp>
      <p:sp>
        <p:nvSpPr>
          <p:cNvPr id="3" name="Content Placeholder 2">
            <a:extLst>
              <a:ext uri="{FF2B5EF4-FFF2-40B4-BE49-F238E27FC236}">
                <a16:creationId xmlns:a16="http://schemas.microsoft.com/office/drawing/2014/main" id="{1109C111-77FD-7B43-87CF-975356393E43}"/>
              </a:ext>
            </a:extLst>
          </p:cNvPr>
          <p:cNvSpPr>
            <a:spLocks noGrp="1"/>
          </p:cNvSpPr>
          <p:nvPr>
            <p:ph idx="1"/>
          </p:nvPr>
        </p:nvSpPr>
        <p:spPr/>
        <p:txBody>
          <a:bodyPr/>
          <a:lstStyle/>
          <a:p>
            <a:pPr marL="514350" indent="-514350">
              <a:buAutoNum type="alphaUcPeriod"/>
            </a:pPr>
            <a:r>
              <a:rPr lang="en-US" dirty="0"/>
              <a:t>Metaphor</a:t>
            </a:r>
          </a:p>
          <a:p>
            <a:pPr marL="514350" indent="-514350">
              <a:buAutoNum type="alphaUcPeriod"/>
            </a:pPr>
            <a:r>
              <a:rPr lang="en-US" dirty="0"/>
              <a:t>Internal Consistency</a:t>
            </a:r>
          </a:p>
          <a:p>
            <a:pPr marL="514350" indent="-514350">
              <a:buAutoNum type="alphaUcPeriod"/>
            </a:pPr>
            <a:r>
              <a:rPr lang="en-US" dirty="0"/>
              <a:t>External Consistency</a:t>
            </a:r>
          </a:p>
          <a:p>
            <a:pPr marL="514350" indent="-514350">
              <a:buAutoNum type="alphaUcPeriod"/>
            </a:pPr>
            <a:r>
              <a:rPr lang="en-US" dirty="0">
                <a:solidFill>
                  <a:srgbClr val="00B050"/>
                </a:solidFill>
              </a:rPr>
              <a:t>Affordance</a:t>
            </a:r>
          </a:p>
          <a:p>
            <a:pPr marL="0" indent="0">
              <a:buNone/>
            </a:pPr>
            <a:endParaRPr lang="en-US" dirty="0"/>
          </a:p>
        </p:txBody>
      </p:sp>
    </p:spTree>
    <p:extLst>
      <p:ext uri="{BB962C8B-B14F-4D97-AF65-F5344CB8AC3E}">
        <p14:creationId xmlns:p14="http://schemas.microsoft.com/office/powerpoint/2010/main" val="119257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10AA-261A-9B44-8E04-51EE961B22E1}"/>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0F66964A-2C3F-4D44-BC37-134A431A16FB}"/>
              </a:ext>
            </a:extLst>
          </p:cNvPr>
          <p:cNvSpPr>
            <a:spLocks noGrp="1"/>
          </p:cNvSpPr>
          <p:nvPr>
            <p:ph idx="1"/>
          </p:nvPr>
        </p:nvSpPr>
        <p:spPr>
          <a:xfrm>
            <a:off x="440267" y="1739154"/>
            <a:ext cx="11319933" cy="4426698"/>
          </a:xfrm>
        </p:spPr>
        <p:txBody>
          <a:bodyPr/>
          <a:lstStyle/>
          <a:p>
            <a:r>
              <a:rPr lang="en-US" dirty="0"/>
              <a:t>Actions Should Have Immediately Visible Effects</a:t>
            </a:r>
          </a:p>
          <a:p>
            <a:r>
              <a:rPr lang="en-US" dirty="0"/>
              <a:t>Low-level feedback</a:t>
            </a:r>
          </a:p>
          <a:p>
            <a:pPr lvl="1"/>
            <a:r>
              <a:rPr lang="en-US" dirty="0"/>
              <a:t>e.g. push button</a:t>
            </a:r>
          </a:p>
          <a:p>
            <a:r>
              <a:rPr lang="en-US" dirty="0"/>
              <a:t>High-level feedback</a:t>
            </a:r>
          </a:p>
          <a:p>
            <a:pPr lvl="1"/>
            <a:r>
              <a:rPr lang="en-US" dirty="0"/>
              <a:t>model state changes</a:t>
            </a:r>
          </a:p>
          <a:p>
            <a:pPr lvl="1"/>
            <a:r>
              <a:rPr lang="en-US" dirty="0"/>
              <a:t>new web page starts loading</a:t>
            </a:r>
          </a:p>
          <a:p>
            <a:endParaRPr lang="en-US" dirty="0"/>
          </a:p>
          <a:p>
            <a:pPr marL="0" indent="0">
              <a:buNone/>
            </a:pPr>
            <a:br>
              <a:rPr lang="en-US" dirty="0"/>
            </a:br>
            <a:br>
              <a:rPr lang="en-US" dirty="0"/>
            </a:br>
            <a:endParaRPr lang="en-US" dirty="0"/>
          </a:p>
        </p:txBody>
      </p:sp>
      <p:pic>
        <p:nvPicPr>
          <p:cNvPr id="11268" name="Picture 4" descr="https://lh3.googleusercontent.com/RTdV2nSIWtkFluFwE-szeSYf9HvZDS8zFZJ25N8oG8FGfeBzBA1qW5C1MTHehs52TeHaVg4nZW-0Ntuxn6D3JkiDbeNKUfUHrQKusSqakSHNrj5MrQ9fJETQOOGE4CXjnPBRB77y">
            <a:extLst>
              <a:ext uri="{FF2B5EF4-FFF2-40B4-BE49-F238E27FC236}">
                <a16:creationId xmlns:a16="http://schemas.microsoft.com/office/drawing/2014/main" id="{31DC919D-0009-1C43-97AC-CBDF9EAA3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388" y="4819652"/>
            <a:ext cx="6756400" cy="134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30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C6C8F-F839-584C-A800-C8C2E42E36A0}"/>
              </a:ext>
            </a:extLst>
          </p:cNvPr>
          <p:cNvSpPr>
            <a:spLocks noGrp="1"/>
          </p:cNvSpPr>
          <p:nvPr>
            <p:ph type="title"/>
          </p:nvPr>
        </p:nvSpPr>
        <p:spPr/>
        <p:txBody>
          <a:bodyPr/>
          <a:lstStyle/>
          <a:p>
            <a:r>
              <a:rPr lang="en-US" dirty="0"/>
              <a:t>Affordances and Feedback</a:t>
            </a:r>
          </a:p>
        </p:txBody>
      </p:sp>
      <p:sp>
        <p:nvSpPr>
          <p:cNvPr id="3" name="Content Placeholder 2">
            <a:extLst>
              <a:ext uri="{FF2B5EF4-FFF2-40B4-BE49-F238E27FC236}">
                <a16:creationId xmlns:a16="http://schemas.microsoft.com/office/drawing/2014/main" id="{103D22F7-50DE-374D-80A9-D786A2A11B02}"/>
              </a:ext>
            </a:extLst>
          </p:cNvPr>
          <p:cNvSpPr>
            <a:spLocks noGrp="1"/>
          </p:cNvSpPr>
          <p:nvPr>
            <p:ph idx="1"/>
          </p:nvPr>
        </p:nvSpPr>
        <p:spPr>
          <a:xfrm>
            <a:off x="440267" y="1774264"/>
            <a:ext cx="11319933" cy="4175686"/>
          </a:xfrm>
        </p:spPr>
        <p:txBody>
          <a:bodyPr/>
          <a:lstStyle/>
          <a:p>
            <a:r>
              <a:rPr lang="en-US" dirty="0"/>
              <a:t>Hand-in-hand with affordances is </a:t>
            </a:r>
            <a:r>
              <a:rPr lang="en-US" b="1" dirty="0"/>
              <a:t>feedback</a:t>
            </a:r>
            <a:r>
              <a:rPr lang="en-US" dirty="0"/>
              <a:t>: how the system changes visibly when you perform an action.</a:t>
            </a:r>
          </a:p>
          <a:p>
            <a:r>
              <a:rPr lang="en-US" dirty="0"/>
              <a:t>Recall perceptual fusion: Two events occurring less than the cycle time apart are likely to appear in the same frame. </a:t>
            </a:r>
          </a:p>
          <a:p>
            <a:r>
              <a:rPr lang="en-US" dirty="0"/>
              <a:t>Perceptual fusion also gives an upper bound on good computer response time. </a:t>
            </a:r>
          </a:p>
          <a:p>
            <a:pPr lvl="1"/>
            <a:r>
              <a:rPr lang="en-US" dirty="0"/>
              <a:t>If a computer responds to a user’s action within </a:t>
            </a:r>
            <a:r>
              <a:rPr lang="en-US" dirty="0" err="1"/>
              <a:t>T_p</a:t>
            </a:r>
            <a:r>
              <a:rPr lang="en-US" dirty="0"/>
              <a:t> time, its response feels instantaneous with the action itself. </a:t>
            </a:r>
          </a:p>
          <a:p>
            <a:pPr lvl="1"/>
            <a:r>
              <a:rPr lang="en-US" dirty="0"/>
              <a:t>Systems with that kind of response time tend to feel like extensions of the user’s body. If you used a text editor that took longer than </a:t>
            </a:r>
            <a:r>
              <a:rPr lang="en-US" dirty="0" err="1"/>
              <a:t>T_p</a:t>
            </a:r>
            <a:r>
              <a:rPr lang="en-US" dirty="0"/>
              <a:t> response time to display each keystroke, you would notice.</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5414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4084-7EF5-AE4A-9B7B-31393A323C47}"/>
              </a:ext>
            </a:extLst>
          </p:cNvPr>
          <p:cNvSpPr>
            <a:spLocks noGrp="1"/>
          </p:cNvSpPr>
          <p:nvPr>
            <p:ph type="title"/>
          </p:nvPr>
        </p:nvSpPr>
        <p:spPr/>
        <p:txBody>
          <a:bodyPr/>
          <a:lstStyle/>
          <a:p>
            <a:r>
              <a:rPr lang="en-US" dirty="0"/>
              <a:t>What best describes heuristic evaluation?</a:t>
            </a:r>
          </a:p>
        </p:txBody>
      </p:sp>
      <p:sp>
        <p:nvSpPr>
          <p:cNvPr id="3" name="Content Placeholder 2">
            <a:extLst>
              <a:ext uri="{FF2B5EF4-FFF2-40B4-BE49-F238E27FC236}">
                <a16:creationId xmlns:a16="http://schemas.microsoft.com/office/drawing/2014/main" id="{277D35BB-3CFB-EC44-902E-584048507670}"/>
              </a:ext>
            </a:extLst>
          </p:cNvPr>
          <p:cNvSpPr>
            <a:spLocks noGrp="1"/>
          </p:cNvSpPr>
          <p:nvPr>
            <p:ph idx="1"/>
          </p:nvPr>
        </p:nvSpPr>
        <p:spPr>
          <a:xfrm>
            <a:off x="440267" y="2205038"/>
            <a:ext cx="11319933" cy="3960813"/>
          </a:xfrm>
        </p:spPr>
        <p:txBody>
          <a:bodyPr/>
          <a:lstStyle/>
          <a:p>
            <a:pPr marL="514350" indent="-514350">
              <a:buAutoNum type="alphaUcPeriod"/>
            </a:pPr>
            <a:r>
              <a:rPr lang="en-US" dirty="0"/>
              <a:t>Formative evaluation</a:t>
            </a:r>
          </a:p>
          <a:p>
            <a:pPr marL="514350" indent="-514350">
              <a:buAutoNum type="alphaUcPeriod"/>
            </a:pPr>
            <a:r>
              <a:rPr lang="en-US" dirty="0"/>
              <a:t>Summative evaluation </a:t>
            </a:r>
          </a:p>
          <a:p>
            <a:pPr marL="514350" indent="-514350">
              <a:buAutoNum type="alphaUcPeriod"/>
            </a:pPr>
            <a:r>
              <a:rPr lang="en-US" dirty="0"/>
              <a:t>None of the above</a:t>
            </a:r>
          </a:p>
          <a:p>
            <a:pPr marL="514350" indent="-514350">
              <a:buAutoNum type="alphaUcPeriod"/>
            </a:pPr>
            <a:endParaRPr lang="en-US" dirty="0"/>
          </a:p>
        </p:txBody>
      </p:sp>
    </p:spTree>
    <p:extLst>
      <p:ext uri="{BB962C8B-B14F-4D97-AF65-F5344CB8AC3E}">
        <p14:creationId xmlns:p14="http://schemas.microsoft.com/office/powerpoint/2010/main" val="170995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4084-7EF5-AE4A-9B7B-31393A323C47}"/>
              </a:ext>
            </a:extLst>
          </p:cNvPr>
          <p:cNvSpPr>
            <a:spLocks noGrp="1"/>
          </p:cNvSpPr>
          <p:nvPr>
            <p:ph type="title"/>
          </p:nvPr>
        </p:nvSpPr>
        <p:spPr/>
        <p:txBody>
          <a:bodyPr/>
          <a:lstStyle/>
          <a:p>
            <a:r>
              <a:rPr lang="en-US" dirty="0"/>
              <a:t>What best describes heuristic evaluation?</a:t>
            </a:r>
          </a:p>
        </p:txBody>
      </p:sp>
      <p:sp>
        <p:nvSpPr>
          <p:cNvPr id="3" name="Content Placeholder 2">
            <a:extLst>
              <a:ext uri="{FF2B5EF4-FFF2-40B4-BE49-F238E27FC236}">
                <a16:creationId xmlns:a16="http://schemas.microsoft.com/office/drawing/2014/main" id="{277D35BB-3CFB-EC44-902E-584048507670}"/>
              </a:ext>
            </a:extLst>
          </p:cNvPr>
          <p:cNvSpPr>
            <a:spLocks noGrp="1"/>
          </p:cNvSpPr>
          <p:nvPr>
            <p:ph idx="1"/>
          </p:nvPr>
        </p:nvSpPr>
        <p:spPr>
          <a:xfrm>
            <a:off x="440267" y="2205038"/>
            <a:ext cx="11319933" cy="3960813"/>
          </a:xfrm>
        </p:spPr>
        <p:txBody>
          <a:bodyPr/>
          <a:lstStyle/>
          <a:p>
            <a:pPr marL="514350" indent="-514350">
              <a:buAutoNum type="alphaUcPeriod"/>
            </a:pPr>
            <a:r>
              <a:rPr lang="en-US" dirty="0">
                <a:solidFill>
                  <a:srgbClr val="00B050"/>
                </a:solidFill>
              </a:rPr>
              <a:t>Formative evaluation</a:t>
            </a:r>
          </a:p>
          <a:p>
            <a:pPr marL="514350" indent="-514350">
              <a:buAutoNum type="alphaUcPeriod"/>
            </a:pPr>
            <a:r>
              <a:rPr lang="en-US" dirty="0"/>
              <a:t>Summative evaluation </a:t>
            </a:r>
          </a:p>
          <a:p>
            <a:pPr marL="514350" indent="-514350">
              <a:buAutoNum type="alphaUcPeriod"/>
            </a:pPr>
            <a:r>
              <a:rPr lang="en-US" dirty="0"/>
              <a:t>None of the above</a:t>
            </a:r>
          </a:p>
          <a:p>
            <a:pPr marL="514350" indent="-514350">
              <a:buAutoNum type="alphaUcPeriod"/>
            </a:pPr>
            <a:endParaRPr lang="en-US" dirty="0"/>
          </a:p>
        </p:txBody>
      </p:sp>
    </p:spTree>
    <p:extLst>
      <p:ext uri="{BB962C8B-B14F-4D97-AF65-F5344CB8AC3E}">
        <p14:creationId xmlns:p14="http://schemas.microsoft.com/office/powerpoint/2010/main" val="41455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4B3F-9D8C-454E-A134-9D8785C26D5C}"/>
              </a:ext>
            </a:extLst>
          </p:cNvPr>
          <p:cNvSpPr>
            <a:spLocks noGrp="1"/>
          </p:cNvSpPr>
          <p:nvPr>
            <p:ph type="title"/>
          </p:nvPr>
        </p:nvSpPr>
        <p:spPr/>
        <p:txBody>
          <a:bodyPr/>
          <a:lstStyle/>
          <a:p>
            <a:r>
              <a:rPr lang="en-US" dirty="0"/>
              <a:t>Heuristic evaluations are mostly used as a formative evaluation</a:t>
            </a:r>
          </a:p>
        </p:txBody>
      </p:sp>
      <p:sp>
        <p:nvSpPr>
          <p:cNvPr id="3" name="Content Placeholder 2">
            <a:extLst>
              <a:ext uri="{FF2B5EF4-FFF2-40B4-BE49-F238E27FC236}">
                <a16:creationId xmlns:a16="http://schemas.microsoft.com/office/drawing/2014/main" id="{8F3EEF51-3879-4C43-8503-2D88B8657D45}"/>
              </a:ext>
            </a:extLst>
          </p:cNvPr>
          <p:cNvSpPr>
            <a:spLocks noGrp="1"/>
          </p:cNvSpPr>
          <p:nvPr>
            <p:ph idx="1"/>
          </p:nvPr>
        </p:nvSpPr>
        <p:spPr/>
        <p:txBody>
          <a:bodyPr/>
          <a:lstStyle/>
          <a:p>
            <a:r>
              <a:rPr lang="en-US" dirty="0"/>
              <a:t>Heuristic evaluations should be done during the design and development, to quickly find usability issues and address them.</a:t>
            </a:r>
          </a:p>
          <a:p>
            <a:r>
              <a:rPr lang="en-US" dirty="0"/>
              <a:t>The most suitable kind of summative evaluation is user testing with real users, preferably in real use contexts.</a:t>
            </a:r>
          </a:p>
        </p:txBody>
      </p:sp>
    </p:spTree>
    <p:extLst>
      <p:ext uri="{BB962C8B-B14F-4D97-AF65-F5344CB8AC3E}">
        <p14:creationId xmlns:p14="http://schemas.microsoft.com/office/powerpoint/2010/main" val="247355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FEDE1-35C4-1544-9F13-90D4F7E4CC4E}"/>
              </a:ext>
            </a:extLst>
          </p:cNvPr>
          <p:cNvSpPr>
            <a:spLocks noGrp="1"/>
          </p:cNvSpPr>
          <p:nvPr>
            <p:ph type="title"/>
          </p:nvPr>
        </p:nvSpPr>
        <p:spPr/>
        <p:txBody>
          <a:bodyPr/>
          <a:lstStyle/>
          <a:p>
            <a:r>
              <a:rPr lang="en-US" dirty="0"/>
              <a:t>Nielsen’s 10 Heuristics</a:t>
            </a:r>
          </a:p>
        </p:txBody>
      </p:sp>
      <p:sp>
        <p:nvSpPr>
          <p:cNvPr id="3" name="Content Placeholder 2">
            <a:extLst>
              <a:ext uri="{FF2B5EF4-FFF2-40B4-BE49-F238E27FC236}">
                <a16:creationId xmlns:a16="http://schemas.microsoft.com/office/drawing/2014/main" id="{E906CAE1-12EA-B74A-808C-A39832CDDCED}"/>
              </a:ext>
            </a:extLst>
          </p:cNvPr>
          <p:cNvSpPr>
            <a:spLocks noGrp="1"/>
          </p:cNvSpPr>
          <p:nvPr>
            <p:ph idx="1"/>
          </p:nvPr>
        </p:nvSpPr>
        <p:spPr>
          <a:xfrm>
            <a:off x="436033" y="2035175"/>
            <a:ext cx="11319933" cy="3457575"/>
          </a:xfrm>
        </p:spPr>
        <p:txBody>
          <a:bodyPr/>
          <a:lstStyle/>
          <a:p>
            <a:r>
              <a:rPr lang="en-US" sz="2400" dirty="0"/>
              <a:t>Match the real world (L)</a:t>
            </a:r>
          </a:p>
          <a:p>
            <a:r>
              <a:rPr lang="en-US" sz="2400" dirty="0"/>
              <a:t>Consistency &amp; standards (L)</a:t>
            </a:r>
          </a:p>
          <a:p>
            <a:r>
              <a:rPr lang="en-US" sz="2400" dirty="0"/>
              <a:t>Help &amp; documentation (L)</a:t>
            </a:r>
          </a:p>
          <a:p>
            <a:r>
              <a:rPr lang="en-US" sz="2400" dirty="0"/>
              <a:t>User control &amp; freedom (S)</a:t>
            </a:r>
          </a:p>
          <a:p>
            <a:r>
              <a:rPr lang="en-US" sz="2400" dirty="0"/>
              <a:t>Visibility of system status (S)</a:t>
            </a:r>
          </a:p>
          <a:p>
            <a:r>
              <a:rPr lang="en-US" sz="2400" dirty="0"/>
              <a:t>Flexibility &amp; efficiency (E)</a:t>
            </a:r>
          </a:p>
          <a:p>
            <a:r>
              <a:rPr lang="en-US" sz="2400" dirty="0"/>
              <a:t>Error prevention (S)</a:t>
            </a:r>
          </a:p>
          <a:p>
            <a:r>
              <a:rPr lang="en-US" sz="2400" dirty="0"/>
              <a:t>Recognition, not recall (S)</a:t>
            </a:r>
          </a:p>
          <a:p>
            <a:r>
              <a:rPr lang="en-US" sz="2400" dirty="0"/>
              <a:t>Error reporting, diagnosis, and recovery (S)</a:t>
            </a:r>
          </a:p>
          <a:p>
            <a:r>
              <a:rPr lang="en-US" sz="2400" dirty="0"/>
              <a:t>Aesthetic AND minimalist design</a:t>
            </a:r>
          </a:p>
        </p:txBody>
      </p:sp>
    </p:spTree>
    <p:extLst>
      <p:ext uri="{BB962C8B-B14F-4D97-AF65-F5344CB8AC3E}">
        <p14:creationId xmlns:p14="http://schemas.microsoft.com/office/powerpoint/2010/main" val="85400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5AC5-77EE-C049-8B8D-624139CA8666}"/>
              </a:ext>
            </a:extLst>
          </p:cNvPr>
          <p:cNvSpPr>
            <a:spLocks noGrp="1"/>
          </p:cNvSpPr>
          <p:nvPr>
            <p:ph type="title"/>
          </p:nvPr>
        </p:nvSpPr>
        <p:spPr/>
        <p:txBody>
          <a:bodyPr/>
          <a:lstStyle/>
          <a:p>
            <a:r>
              <a:rPr lang="en-US" dirty="0"/>
              <a:t>What is the main difference between heuristic evaluation and user testing?</a:t>
            </a:r>
          </a:p>
        </p:txBody>
      </p:sp>
      <p:sp>
        <p:nvSpPr>
          <p:cNvPr id="3" name="Content Placeholder 2">
            <a:extLst>
              <a:ext uri="{FF2B5EF4-FFF2-40B4-BE49-F238E27FC236}">
                <a16:creationId xmlns:a16="http://schemas.microsoft.com/office/drawing/2014/main" id="{03BA3A65-FD78-AE4D-A1F5-99BA9B967C61}"/>
              </a:ext>
            </a:extLst>
          </p:cNvPr>
          <p:cNvSpPr>
            <a:spLocks noGrp="1"/>
          </p:cNvSpPr>
          <p:nvPr>
            <p:ph idx="1"/>
          </p:nvPr>
        </p:nvSpPr>
        <p:spPr/>
        <p:txBody>
          <a:bodyPr/>
          <a:lstStyle/>
          <a:p>
            <a:pPr marL="514350" indent="-514350">
              <a:buAutoNum type="alphaUcPeriod"/>
            </a:pPr>
            <a:r>
              <a:rPr lang="en-US" dirty="0"/>
              <a:t>Assessing usability</a:t>
            </a:r>
          </a:p>
          <a:p>
            <a:pPr marL="514350" indent="-514350">
              <a:buAutoNum type="alphaUcPeriod"/>
            </a:pPr>
            <a:r>
              <a:rPr lang="en-US" dirty="0"/>
              <a:t>Real users testing the UI</a:t>
            </a:r>
          </a:p>
          <a:p>
            <a:pPr marL="514350" indent="-514350">
              <a:buAutoNum type="alphaUcPeriod"/>
            </a:pPr>
            <a:r>
              <a:rPr lang="en-US" dirty="0"/>
              <a:t>All of the above </a:t>
            </a:r>
          </a:p>
        </p:txBody>
      </p:sp>
    </p:spTree>
    <p:extLst>
      <p:ext uri="{BB962C8B-B14F-4D97-AF65-F5344CB8AC3E}">
        <p14:creationId xmlns:p14="http://schemas.microsoft.com/office/powerpoint/2010/main" val="212812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5AC5-77EE-C049-8B8D-624139CA8666}"/>
              </a:ext>
            </a:extLst>
          </p:cNvPr>
          <p:cNvSpPr>
            <a:spLocks noGrp="1"/>
          </p:cNvSpPr>
          <p:nvPr>
            <p:ph type="title"/>
          </p:nvPr>
        </p:nvSpPr>
        <p:spPr/>
        <p:txBody>
          <a:bodyPr/>
          <a:lstStyle/>
          <a:p>
            <a:r>
              <a:rPr lang="en-US" dirty="0"/>
              <a:t>What is the main difference between heuristic evaluation and user testing?</a:t>
            </a:r>
          </a:p>
        </p:txBody>
      </p:sp>
      <p:sp>
        <p:nvSpPr>
          <p:cNvPr id="3" name="Content Placeholder 2">
            <a:extLst>
              <a:ext uri="{FF2B5EF4-FFF2-40B4-BE49-F238E27FC236}">
                <a16:creationId xmlns:a16="http://schemas.microsoft.com/office/drawing/2014/main" id="{03BA3A65-FD78-AE4D-A1F5-99BA9B967C61}"/>
              </a:ext>
            </a:extLst>
          </p:cNvPr>
          <p:cNvSpPr>
            <a:spLocks noGrp="1"/>
          </p:cNvSpPr>
          <p:nvPr>
            <p:ph idx="1"/>
          </p:nvPr>
        </p:nvSpPr>
        <p:spPr/>
        <p:txBody>
          <a:bodyPr/>
          <a:lstStyle/>
          <a:p>
            <a:pPr marL="514350" indent="-514350">
              <a:buAutoNum type="alphaUcPeriod"/>
            </a:pPr>
            <a:r>
              <a:rPr lang="en-US" dirty="0"/>
              <a:t>Assessing usability</a:t>
            </a:r>
          </a:p>
          <a:p>
            <a:pPr marL="514350" indent="-514350">
              <a:buAutoNum type="alphaUcPeriod"/>
            </a:pPr>
            <a:r>
              <a:rPr lang="en-US" dirty="0">
                <a:solidFill>
                  <a:srgbClr val="00B050"/>
                </a:solidFill>
              </a:rPr>
              <a:t>Real users testing the UI</a:t>
            </a:r>
          </a:p>
          <a:p>
            <a:pPr marL="514350" indent="-514350">
              <a:buAutoNum type="alphaUcPeriod"/>
            </a:pPr>
            <a:r>
              <a:rPr lang="en-US" dirty="0"/>
              <a:t>All of the above </a:t>
            </a:r>
          </a:p>
          <a:p>
            <a:pPr marL="514350" indent="-514350">
              <a:buAutoNum type="alphaUcPeriod"/>
            </a:pPr>
            <a:endParaRPr lang="en-US" dirty="0"/>
          </a:p>
          <a:p>
            <a:pPr marL="514350" indent="-514350">
              <a:buAutoNum type="alphaUcPeriod"/>
            </a:pPr>
            <a:endParaRPr lang="en-US" dirty="0"/>
          </a:p>
          <a:p>
            <a:pPr marL="0" indent="0">
              <a:buNone/>
            </a:pPr>
            <a:r>
              <a:rPr lang="en-US" dirty="0"/>
              <a:t>Evaluator is not the user!</a:t>
            </a:r>
          </a:p>
        </p:txBody>
      </p:sp>
    </p:spTree>
    <p:extLst>
      <p:ext uri="{BB962C8B-B14F-4D97-AF65-F5344CB8AC3E}">
        <p14:creationId xmlns:p14="http://schemas.microsoft.com/office/powerpoint/2010/main" val="429203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5D55-C719-4954-9BFD-DF983AC54A21}"/>
              </a:ext>
            </a:extLst>
          </p:cNvPr>
          <p:cNvSpPr>
            <a:spLocks noGrp="1"/>
          </p:cNvSpPr>
          <p:nvPr>
            <p:ph type="title"/>
          </p:nvPr>
        </p:nvSpPr>
        <p:spPr>
          <a:xfrm>
            <a:off x="447142" y="4077511"/>
            <a:ext cx="11319933" cy="1296988"/>
          </a:xfrm>
        </p:spPr>
        <p:txBody>
          <a:bodyPr/>
          <a:lstStyle/>
          <a:p>
            <a:r>
              <a:rPr lang="en-US" sz="5400" dirty="0"/>
              <a:t>Finals Review</a:t>
            </a:r>
          </a:p>
        </p:txBody>
      </p:sp>
    </p:spTree>
    <p:extLst>
      <p:ext uri="{BB962C8B-B14F-4D97-AF65-F5344CB8AC3E}">
        <p14:creationId xmlns:p14="http://schemas.microsoft.com/office/powerpoint/2010/main" val="392737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7DF60-B6DD-8F4F-BED9-6F592012B93D}"/>
              </a:ext>
            </a:extLst>
          </p:cNvPr>
          <p:cNvSpPr>
            <a:spLocks noGrp="1"/>
          </p:cNvSpPr>
          <p:nvPr>
            <p:ph type="title"/>
          </p:nvPr>
        </p:nvSpPr>
        <p:spPr/>
        <p:txBody>
          <a:bodyPr/>
          <a:lstStyle/>
          <a:p>
            <a:r>
              <a:rPr lang="en-US" dirty="0"/>
              <a:t>Heuristic Evaluation Is Not User Testing</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14095FE1-7EE3-784A-B3EB-6C1593B2BAE9}"/>
              </a:ext>
            </a:extLst>
          </p:cNvPr>
          <p:cNvSpPr>
            <a:spLocks noGrp="1"/>
          </p:cNvSpPr>
          <p:nvPr>
            <p:ph idx="1"/>
          </p:nvPr>
        </p:nvSpPr>
        <p:spPr>
          <a:xfrm>
            <a:off x="440267" y="1778000"/>
            <a:ext cx="11319933" cy="4387851"/>
          </a:xfrm>
        </p:spPr>
        <p:txBody>
          <a:bodyPr/>
          <a:lstStyle/>
          <a:p>
            <a:r>
              <a:rPr lang="en-US" dirty="0"/>
              <a:t>Evaluator is not the user either</a:t>
            </a:r>
          </a:p>
          <a:p>
            <a:pPr lvl="1"/>
            <a:r>
              <a:rPr lang="en-US" dirty="0"/>
              <a:t>Maybe closer to being a typical user than you are, though</a:t>
            </a:r>
          </a:p>
          <a:p>
            <a:r>
              <a:rPr lang="en-US" dirty="0"/>
              <a:t>Analogy: code inspection vs. testing</a:t>
            </a:r>
          </a:p>
          <a:p>
            <a:r>
              <a:rPr lang="en-US" dirty="0"/>
              <a:t>HE finds problems that UT often misses</a:t>
            </a:r>
          </a:p>
          <a:p>
            <a:pPr lvl="1"/>
            <a:r>
              <a:rPr lang="en-US" dirty="0"/>
              <a:t>Inconsistent fonts</a:t>
            </a:r>
          </a:p>
          <a:p>
            <a:pPr lvl="1"/>
            <a:r>
              <a:rPr lang="en-US" dirty="0"/>
              <a:t>Fitts’s Law problems</a:t>
            </a:r>
          </a:p>
          <a:p>
            <a:r>
              <a:rPr lang="en-US" dirty="0"/>
              <a:t>But UT is the gold standard for usability</a:t>
            </a:r>
          </a:p>
        </p:txBody>
      </p:sp>
    </p:spTree>
    <p:extLst>
      <p:ext uri="{BB962C8B-B14F-4D97-AF65-F5344CB8AC3E}">
        <p14:creationId xmlns:p14="http://schemas.microsoft.com/office/powerpoint/2010/main" val="390280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4BC2-4E6B-0B4C-96A4-D1DA2EAAB399}"/>
              </a:ext>
            </a:extLst>
          </p:cNvPr>
          <p:cNvSpPr>
            <a:spLocks noGrp="1"/>
          </p:cNvSpPr>
          <p:nvPr>
            <p:ph type="title"/>
          </p:nvPr>
        </p:nvSpPr>
        <p:spPr/>
        <p:txBody>
          <a:bodyPr/>
          <a:lstStyle/>
          <a:p>
            <a:r>
              <a:rPr lang="en-US" dirty="0"/>
              <a:t>Shortcuts improve efficiency</a:t>
            </a:r>
          </a:p>
        </p:txBody>
      </p:sp>
      <p:sp>
        <p:nvSpPr>
          <p:cNvPr id="3" name="Content Placeholder 2">
            <a:extLst>
              <a:ext uri="{FF2B5EF4-FFF2-40B4-BE49-F238E27FC236}">
                <a16:creationId xmlns:a16="http://schemas.microsoft.com/office/drawing/2014/main" id="{4A0ACA7A-BCA8-604B-8290-DF6EAE0D0914}"/>
              </a:ext>
            </a:extLst>
          </p:cNvPr>
          <p:cNvSpPr>
            <a:spLocks noGrp="1"/>
          </p:cNvSpPr>
          <p:nvPr>
            <p:ph idx="1"/>
          </p:nvPr>
        </p:nvSpPr>
        <p:spPr>
          <a:xfrm>
            <a:off x="440267" y="1779814"/>
            <a:ext cx="11319933" cy="4386037"/>
          </a:xfrm>
        </p:spPr>
        <p:txBody>
          <a:bodyPr/>
          <a:lstStyle/>
          <a:p>
            <a:r>
              <a:rPr lang="en-US" dirty="0"/>
              <a:t>Keyboard shortcuts provide </a:t>
            </a:r>
            <a:r>
              <a:rPr lang="en-US" b="1" dirty="0"/>
              <a:t>accessibility </a:t>
            </a:r>
            <a:r>
              <a:rPr lang="en-US" dirty="0"/>
              <a:t>benefits to visually impaired users or motor-impaired users (can’t use mouse well due to physical limitations)</a:t>
            </a:r>
          </a:p>
          <a:p>
            <a:pPr marL="0" indent="0">
              <a:buNone/>
            </a:pPr>
            <a:endParaRPr lang="en-US" dirty="0"/>
          </a:p>
          <a:p>
            <a:endParaRPr lang="en-US" dirty="0"/>
          </a:p>
        </p:txBody>
      </p:sp>
    </p:spTree>
    <p:extLst>
      <p:ext uri="{BB962C8B-B14F-4D97-AF65-F5344CB8AC3E}">
        <p14:creationId xmlns:p14="http://schemas.microsoft.com/office/powerpoint/2010/main" val="11406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E6BA-508F-4FFE-9A8C-5C17904A4AFB}"/>
              </a:ext>
            </a:extLst>
          </p:cNvPr>
          <p:cNvSpPr>
            <a:spLocks noGrp="1"/>
          </p:cNvSpPr>
          <p:nvPr>
            <p:ph type="title"/>
          </p:nvPr>
        </p:nvSpPr>
        <p:spPr>
          <a:xfrm>
            <a:off x="440267" y="908050"/>
            <a:ext cx="11319933" cy="863600"/>
          </a:xfrm>
        </p:spPr>
        <p:txBody>
          <a:bodyPr/>
          <a:lstStyle/>
          <a:p>
            <a:r>
              <a:rPr lang="en-US" dirty="0"/>
              <a:t>Defaults &amp; Pending Delete</a:t>
            </a:r>
          </a:p>
        </p:txBody>
      </p:sp>
      <p:pic>
        <p:nvPicPr>
          <p:cNvPr id="4" name="Picture 3">
            <a:extLst>
              <a:ext uri="{FF2B5EF4-FFF2-40B4-BE49-F238E27FC236}">
                <a16:creationId xmlns:a16="http://schemas.microsoft.com/office/drawing/2014/main" id="{7236D49F-30AE-4D28-920D-A260610A0D47}"/>
              </a:ext>
            </a:extLst>
          </p:cNvPr>
          <p:cNvPicPr>
            <a:picLocks noChangeAspect="1"/>
          </p:cNvPicPr>
          <p:nvPr/>
        </p:nvPicPr>
        <p:blipFill rotWithShape="1">
          <a:blip r:embed="rId3"/>
          <a:srcRect l="50234" r="10547" b="47361"/>
          <a:stretch/>
        </p:blipFill>
        <p:spPr>
          <a:xfrm>
            <a:off x="542924" y="1771650"/>
            <a:ext cx="10610851" cy="8010979"/>
          </a:xfrm>
          <a:prstGeom prst="rect">
            <a:avLst/>
          </a:prstGeom>
        </p:spPr>
      </p:pic>
      <p:sp>
        <p:nvSpPr>
          <p:cNvPr id="3" name="Content Placeholder 2">
            <a:extLst>
              <a:ext uri="{FF2B5EF4-FFF2-40B4-BE49-F238E27FC236}">
                <a16:creationId xmlns:a16="http://schemas.microsoft.com/office/drawing/2014/main" id="{790A5028-EF55-4618-A04D-519438429AF7}"/>
              </a:ext>
            </a:extLst>
          </p:cNvPr>
          <p:cNvSpPr>
            <a:spLocks noGrp="1"/>
          </p:cNvSpPr>
          <p:nvPr>
            <p:ph idx="1"/>
          </p:nvPr>
        </p:nvSpPr>
        <p:spPr>
          <a:xfrm>
            <a:off x="249767" y="5156202"/>
            <a:ext cx="11319933" cy="1463674"/>
          </a:xfrm>
        </p:spPr>
        <p:txBody>
          <a:bodyPr/>
          <a:lstStyle/>
          <a:p>
            <a:r>
              <a:rPr lang="en-US" dirty="0"/>
              <a:t>Fill in a form with defaults</a:t>
            </a:r>
          </a:p>
          <a:p>
            <a:pPr lvl="1"/>
            <a:r>
              <a:rPr lang="en-US" dirty="0"/>
              <a:t>from history, by prediction</a:t>
            </a:r>
          </a:p>
          <a:p>
            <a:r>
              <a:rPr lang="en-US" dirty="0"/>
              <a:t>Make the defaults fragile (pending delete mechanism)</a:t>
            </a:r>
          </a:p>
          <a:p>
            <a:endParaRPr lang="en-US" dirty="0"/>
          </a:p>
        </p:txBody>
      </p:sp>
    </p:spTree>
    <p:extLst>
      <p:ext uri="{BB962C8B-B14F-4D97-AF65-F5344CB8AC3E}">
        <p14:creationId xmlns:p14="http://schemas.microsoft.com/office/powerpoint/2010/main" val="333406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07A4-E38C-4857-B81F-5F8DBC3A8446}"/>
              </a:ext>
            </a:extLst>
          </p:cNvPr>
          <p:cNvSpPr>
            <a:spLocks noGrp="1"/>
          </p:cNvSpPr>
          <p:nvPr>
            <p:ph type="title"/>
          </p:nvPr>
        </p:nvSpPr>
        <p:spPr/>
        <p:txBody>
          <a:bodyPr/>
          <a:lstStyle/>
          <a:p>
            <a:r>
              <a:rPr lang="en-US" dirty="0"/>
              <a:t>Other form of shortcuts</a:t>
            </a:r>
          </a:p>
        </p:txBody>
      </p:sp>
      <p:sp>
        <p:nvSpPr>
          <p:cNvPr id="3" name="Content Placeholder 2">
            <a:extLst>
              <a:ext uri="{FF2B5EF4-FFF2-40B4-BE49-F238E27FC236}">
                <a16:creationId xmlns:a16="http://schemas.microsoft.com/office/drawing/2014/main" id="{87EC8084-2EBE-4A42-9E74-DBB38E48B46B}"/>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3A57DD59-3721-4BAD-A909-D79FD077A388}"/>
              </a:ext>
            </a:extLst>
          </p:cNvPr>
          <p:cNvSpPr txBox="1"/>
          <p:nvPr/>
        </p:nvSpPr>
        <p:spPr>
          <a:xfrm>
            <a:off x="333578" y="3603744"/>
            <a:ext cx="1303562" cy="523220"/>
          </a:xfrm>
          <a:prstGeom prst="rect">
            <a:avLst/>
          </a:prstGeom>
          <a:noFill/>
        </p:spPr>
        <p:txBody>
          <a:bodyPr wrap="none" rtlCol="0">
            <a:spAutoFit/>
          </a:bodyPr>
          <a:lstStyle/>
          <a:p>
            <a:r>
              <a:rPr lang="en-US" sz="2800" dirty="0">
                <a:solidFill>
                  <a:srgbClr val="FF0000"/>
                </a:solidFill>
              </a:rPr>
              <a:t>History</a:t>
            </a:r>
          </a:p>
        </p:txBody>
      </p:sp>
      <p:pic>
        <p:nvPicPr>
          <p:cNvPr id="5122" name="Picture 2" descr="https://lh5.googleusercontent.com/w_rZL2F2zBrPHmJ3hogvNy7L6n2uQNOLUatYe2COnmBiYXMe2SsYVPywdFDsHpncZSQ4KtIHtnQ3Niw1UTOTo_TqwV8vH0M1VFtBHtJ9rPDszc7IRds1P3FfjU9U3bkQIQE8HBpu">
            <a:extLst>
              <a:ext uri="{FF2B5EF4-FFF2-40B4-BE49-F238E27FC236}">
                <a16:creationId xmlns:a16="http://schemas.microsoft.com/office/drawing/2014/main" id="{43D99A16-94E2-4CBF-87D4-A67201124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1714500"/>
            <a:ext cx="505777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6.googleusercontent.com/yRJhqrHOuWXaN_iBQjUizC9pvMcyPqpzvLA5zZvBtG--U-zKlcO-DIW4pnxRSbJg-M4NJaexbuRTaheNQ2Dei4TPDDbJ9kxFbzuh0_fNDdckXJDtK9pLO8mfjpkwHBDZQ6PymZk9">
            <a:extLst>
              <a:ext uri="{FF2B5EF4-FFF2-40B4-BE49-F238E27FC236}">
                <a16:creationId xmlns:a16="http://schemas.microsoft.com/office/drawing/2014/main" id="{A4CAA733-322E-4827-9677-9D66E3EC2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913" y="1323975"/>
            <a:ext cx="4029075" cy="2343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F4703A-63CD-43B1-9B73-FA0638B69EF6}"/>
              </a:ext>
            </a:extLst>
          </p:cNvPr>
          <p:cNvSpPr txBox="1"/>
          <p:nvPr/>
        </p:nvSpPr>
        <p:spPr>
          <a:xfrm>
            <a:off x="5296103" y="3698994"/>
            <a:ext cx="2383986" cy="523220"/>
          </a:xfrm>
          <a:prstGeom prst="rect">
            <a:avLst/>
          </a:prstGeom>
          <a:noFill/>
        </p:spPr>
        <p:txBody>
          <a:bodyPr wrap="none" rtlCol="0">
            <a:spAutoFit/>
          </a:bodyPr>
          <a:lstStyle/>
          <a:p>
            <a:r>
              <a:rPr lang="en-US" sz="2800" dirty="0">
                <a:solidFill>
                  <a:srgbClr val="FF0000"/>
                </a:solidFill>
              </a:rPr>
              <a:t>Autocomplete</a:t>
            </a:r>
          </a:p>
        </p:txBody>
      </p:sp>
      <p:pic>
        <p:nvPicPr>
          <p:cNvPr id="5126" name="Picture 6" descr="https://lh4.googleusercontent.com/wfWxvcrOccbsz7Hk4HEUDksKGxis_Pqw9uab4Eunx466Pc7aF4hm1WrLtJVonujCroCex0EFcDLE1XQxmqh6oR2ha0A2yfd5BLDm0tiPI7A7lRWpM_LAYOivVxdAD_x1fi5moTRk">
            <a:extLst>
              <a:ext uri="{FF2B5EF4-FFF2-40B4-BE49-F238E27FC236}">
                <a16:creationId xmlns:a16="http://schemas.microsoft.com/office/drawing/2014/main" id="{D25D086C-C551-4371-B612-A8CC96AEC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5263" y="3914775"/>
            <a:ext cx="38004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lh3.googleusercontent.com/qg5NcPM20LJbRcQMQ8CPppns_ccz21p4iDyVrEZSXe-J5Xd6duLuDiaFQOZSgEYcn2LJCcV9-MaR0tjrcTsTXehHE6mkUOJ_d_YIUHF3wHTvv7g4sd6linEYp1QcreP4e55LFcMM">
            <a:extLst>
              <a:ext uri="{FF2B5EF4-FFF2-40B4-BE49-F238E27FC236}">
                <a16:creationId xmlns:a16="http://schemas.microsoft.com/office/drawing/2014/main" id="{D9B30886-3129-450A-A078-D9697E9099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5763" y="5491163"/>
            <a:ext cx="3171825" cy="11144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92E4A41-4211-4EFB-BCA8-88436F706DB8}"/>
              </a:ext>
            </a:extLst>
          </p:cNvPr>
          <p:cNvSpPr txBox="1"/>
          <p:nvPr/>
        </p:nvSpPr>
        <p:spPr>
          <a:xfrm>
            <a:off x="5848553" y="5480169"/>
            <a:ext cx="2125903" cy="523220"/>
          </a:xfrm>
          <a:prstGeom prst="rect">
            <a:avLst/>
          </a:prstGeom>
          <a:noFill/>
        </p:spPr>
        <p:txBody>
          <a:bodyPr wrap="none" rtlCol="0">
            <a:spAutoFit/>
          </a:bodyPr>
          <a:lstStyle/>
          <a:p>
            <a:r>
              <a:rPr lang="en-US" sz="2800" dirty="0">
                <a:solidFill>
                  <a:srgbClr val="FF0000"/>
                </a:solidFill>
              </a:rPr>
              <a:t>Aggregation</a:t>
            </a:r>
          </a:p>
        </p:txBody>
      </p:sp>
      <p:pic>
        <p:nvPicPr>
          <p:cNvPr id="5130" name="Picture 10" descr="https://lh3.googleusercontent.com/PBJtS5Y35p1XaqMK-0H--bgINzEqKGCJo02MWCYdsmqaWwZa9a2bjCYxCO_JiRpd2H7oU2cafJiGCvOMTn618UScvdYEEsnUFm3TTeszSNrAjMUuWwf8Xyu7xZnWnRR2nWCYuTDU">
            <a:extLst>
              <a:ext uri="{FF2B5EF4-FFF2-40B4-BE49-F238E27FC236}">
                <a16:creationId xmlns:a16="http://schemas.microsoft.com/office/drawing/2014/main" id="{6005F384-2B99-41DA-93AB-0A38E30E2E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8275" y="4143375"/>
            <a:ext cx="3974541" cy="2552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F11EA56-EC43-4E18-B4A4-BDAF200D1C33}"/>
              </a:ext>
            </a:extLst>
          </p:cNvPr>
          <p:cNvSpPr txBox="1"/>
          <p:nvPr/>
        </p:nvSpPr>
        <p:spPr>
          <a:xfrm>
            <a:off x="247853" y="5318244"/>
            <a:ext cx="2044149" cy="523220"/>
          </a:xfrm>
          <a:prstGeom prst="rect">
            <a:avLst/>
          </a:prstGeom>
          <a:solidFill>
            <a:schemeClr val="bg1"/>
          </a:solidFill>
        </p:spPr>
        <p:txBody>
          <a:bodyPr wrap="none" rtlCol="0">
            <a:spAutoFit/>
          </a:bodyPr>
          <a:lstStyle/>
          <a:p>
            <a:r>
              <a:rPr lang="en-US" sz="2800" dirty="0">
                <a:solidFill>
                  <a:srgbClr val="FF0000"/>
                </a:solidFill>
              </a:rPr>
              <a:t>Anticipation</a:t>
            </a:r>
          </a:p>
        </p:txBody>
      </p:sp>
    </p:spTree>
    <p:extLst>
      <p:ext uri="{BB962C8B-B14F-4D97-AF65-F5344CB8AC3E}">
        <p14:creationId xmlns:p14="http://schemas.microsoft.com/office/powerpoint/2010/main" val="211203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fade">
                                      <p:cBhvr>
                                        <p:cTn id="15" dur="500"/>
                                        <p:tgtEl>
                                          <p:spTgt spid="51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30"/>
                                        </p:tgtEl>
                                        <p:attrNameLst>
                                          <p:attrName>style.visibility</p:attrName>
                                        </p:attrNameLst>
                                      </p:cBhvr>
                                      <p:to>
                                        <p:strVal val="visible"/>
                                      </p:to>
                                    </p:set>
                                    <p:animEffect transition="in" filter="fade">
                                      <p:cBhvr>
                                        <p:cTn id="23" dur="500"/>
                                        <p:tgtEl>
                                          <p:spTgt spid="51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5126"/>
                                        </p:tgtEl>
                                        <p:attrNameLst>
                                          <p:attrName>style.visibility</p:attrName>
                                        </p:attrNameLst>
                                      </p:cBhvr>
                                      <p:to>
                                        <p:strVal val="visible"/>
                                      </p:to>
                                    </p:set>
                                    <p:animEffect transition="in" filter="fade">
                                      <p:cBhvr>
                                        <p:cTn id="34" dur="500"/>
                                        <p:tgtEl>
                                          <p:spTgt spid="5126"/>
                                        </p:tgtEl>
                                      </p:cBhvr>
                                    </p:animEffect>
                                  </p:childTnLst>
                                </p:cTn>
                              </p:par>
                              <p:par>
                                <p:cTn id="35" presetID="10" presetClass="entr" presetSubtype="0" fill="hold" nodeType="withEffect">
                                  <p:stCondLst>
                                    <p:cond delay="0"/>
                                  </p:stCondLst>
                                  <p:childTnLst>
                                    <p:set>
                                      <p:cBhvr>
                                        <p:cTn id="36" dur="1" fill="hold">
                                          <p:stCondLst>
                                            <p:cond delay="0"/>
                                          </p:stCondLst>
                                        </p:cTn>
                                        <p:tgtEl>
                                          <p:spTgt spid="5128"/>
                                        </p:tgtEl>
                                        <p:attrNameLst>
                                          <p:attrName>style.visibility</p:attrName>
                                        </p:attrNameLst>
                                      </p:cBhvr>
                                      <p:to>
                                        <p:strVal val="visible"/>
                                      </p:to>
                                    </p:set>
                                    <p:animEffect transition="in" filter="fade">
                                      <p:cBhvr>
                                        <p:cTn id="37"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9E29-4C93-44A7-9773-0C06FBA529BD}"/>
              </a:ext>
            </a:extLst>
          </p:cNvPr>
          <p:cNvSpPr>
            <a:spLocks noGrp="1"/>
          </p:cNvSpPr>
          <p:nvPr>
            <p:ph type="title"/>
          </p:nvPr>
        </p:nvSpPr>
        <p:spPr/>
        <p:txBody>
          <a:bodyPr/>
          <a:lstStyle/>
          <a:p>
            <a:r>
              <a:rPr lang="en-US" dirty="0"/>
              <a:t>Fitts’s Law</a:t>
            </a:r>
          </a:p>
        </p:txBody>
      </p:sp>
      <p:sp>
        <p:nvSpPr>
          <p:cNvPr id="3" name="Content Placeholder 2">
            <a:extLst>
              <a:ext uri="{FF2B5EF4-FFF2-40B4-BE49-F238E27FC236}">
                <a16:creationId xmlns:a16="http://schemas.microsoft.com/office/drawing/2014/main" id="{76DC956F-29DB-4D09-866A-344E30752126}"/>
              </a:ext>
            </a:extLst>
          </p:cNvPr>
          <p:cNvSpPr>
            <a:spLocks noGrp="1"/>
          </p:cNvSpPr>
          <p:nvPr>
            <p:ph idx="1"/>
          </p:nvPr>
        </p:nvSpPr>
        <p:spPr/>
        <p:txBody>
          <a:bodyPr/>
          <a:lstStyle/>
          <a:p>
            <a:r>
              <a:rPr lang="en-US" dirty="0"/>
              <a:t>Time T to move your hand to a target of size S at distance D away is:</a:t>
            </a:r>
          </a:p>
          <a:p>
            <a:pPr lvl="2"/>
            <a:r>
              <a:rPr lang="en-US" dirty="0"/>
              <a:t>T = RT + MT = a + b log (D/S + 1)</a:t>
            </a:r>
          </a:p>
          <a:p>
            <a:r>
              <a:rPr lang="en-US" dirty="0"/>
              <a:t>It’s a fundamental law of the human sensory-motor system, which has been replicated by numerous studies.</a:t>
            </a:r>
          </a:p>
        </p:txBody>
      </p:sp>
      <p:pic>
        <p:nvPicPr>
          <p:cNvPr id="7170" name="Picture 2" descr="https://lh5.googleusercontent.com/17oy1YYiSHNiJFsJtC7vqEXLHtiLJ43L5HjS1g8VtNEhDlH66rjEn_SJGJMhX5a1nFSwIHu6Ns2F_1nANGqvAk11ulaivDHUhYwUbb4aENLD35TeBgx4N_KRC0-XnbWOvyCnZuqe">
            <a:extLst>
              <a:ext uri="{FF2B5EF4-FFF2-40B4-BE49-F238E27FC236}">
                <a16:creationId xmlns:a16="http://schemas.microsoft.com/office/drawing/2014/main" id="{39B12F35-2852-47F9-BEC5-17A489BD2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093" y="828784"/>
            <a:ext cx="4205679" cy="178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1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FB7A-16AF-44EF-A01D-6F5027E7AF6E}"/>
              </a:ext>
            </a:extLst>
          </p:cNvPr>
          <p:cNvSpPr>
            <a:spLocks noGrp="1"/>
          </p:cNvSpPr>
          <p:nvPr>
            <p:ph type="title"/>
          </p:nvPr>
        </p:nvSpPr>
        <p:spPr/>
        <p:txBody>
          <a:bodyPr/>
          <a:lstStyle/>
          <a:p>
            <a:r>
              <a:rPr lang="en-US" dirty="0"/>
              <a:t>Implications of Fitts’s Law</a:t>
            </a:r>
          </a:p>
        </p:txBody>
      </p:sp>
      <p:sp>
        <p:nvSpPr>
          <p:cNvPr id="3" name="Content Placeholder 2">
            <a:extLst>
              <a:ext uri="{FF2B5EF4-FFF2-40B4-BE49-F238E27FC236}">
                <a16:creationId xmlns:a16="http://schemas.microsoft.com/office/drawing/2014/main" id="{C24E53B1-B53B-410F-A1F5-52EA78857930}"/>
              </a:ext>
            </a:extLst>
          </p:cNvPr>
          <p:cNvSpPr>
            <a:spLocks noGrp="1"/>
          </p:cNvSpPr>
          <p:nvPr>
            <p:ph idx="1"/>
          </p:nvPr>
        </p:nvSpPr>
        <p:spPr>
          <a:xfrm>
            <a:off x="440267" y="2234436"/>
            <a:ext cx="11319933" cy="3931415"/>
          </a:xfrm>
        </p:spPr>
        <p:txBody>
          <a:bodyPr/>
          <a:lstStyle/>
          <a:p>
            <a:r>
              <a:rPr lang="en-US" dirty="0"/>
              <a:t>Targets at screen edge are easy to hit</a:t>
            </a:r>
          </a:p>
          <a:p>
            <a:pPr lvl="1"/>
            <a:r>
              <a:rPr lang="en-US" dirty="0"/>
              <a:t>Mac menu bar beats Windows menu bar</a:t>
            </a:r>
          </a:p>
          <a:p>
            <a:pPr lvl="1"/>
            <a:r>
              <a:rPr lang="en-US" dirty="0"/>
              <a:t>Unclickable margins are foolish</a:t>
            </a:r>
          </a:p>
          <a:p>
            <a:r>
              <a:rPr lang="en-US" dirty="0"/>
              <a:t>According to one study, pie menus are 15-20% faster than linear menus (Callahan et al. “</a:t>
            </a:r>
            <a:r>
              <a:rPr lang="en-US" dirty="0">
                <a:hlinkClick r:id="rId2"/>
              </a:rPr>
              <a:t>An empirical comparison of pie vs. linear menus</a:t>
            </a:r>
            <a:r>
              <a:rPr lang="en-US" dirty="0"/>
              <a:t>,” CHI 1991).</a:t>
            </a:r>
          </a:p>
        </p:txBody>
      </p:sp>
      <p:pic>
        <p:nvPicPr>
          <p:cNvPr id="4" name="Picture 2" descr="https://lh4.googleusercontent.com/SmcX4fnCsrRYqYWKrituVcIr2u_tPzxYMD1G3mZeQcm9AwJa7NzTwyp91JUMHUS_VpHd4o6Whr5rpvfb_ngfSuhoE-UlQLELPk55HJLeZfm7wRyni2WKZ8-fsynjkeaRSqEwRlz8">
            <a:extLst>
              <a:ext uri="{FF2B5EF4-FFF2-40B4-BE49-F238E27FC236}">
                <a16:creationId xmlns:a16="http://schemas.microsoft.com/office/drawing/2014/main" id="{830B9D43-3DCF-4645-ABB3-B6CEC59E9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909" y="955651"/>
            <a:ext cx="1767836" cy="25236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3.googleusercontent.com/BRXw0GQKGsMgaECk0ME0P998CZ1qjz9PoZfPdjfRetO1MzNVCEMbhuityXh2uhHCL3yP2qVP72LWFUmUdhu6SANtsAN-tos9RmJI7eMV0dwNYdQ4S5CN6nRyGnB9RfdacFDjz2Hs">
            <a:extLst>
              <a:ext uri="{FF2B5EF4-FFF2-40B4-BE49-F238E27FC236}">
                <a16:creationId xmlns:a16="http://schemas.microsoft.com/office/drawing/2014/main" id="{62300D89-5FF5-45FB-8283-98F55F91F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3822" y="1239181"/>
            <a:ext cx="1545270" cy="154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5EC8-8561-440E-A663-5940FC86C444}"/>
              </a:ext>
            </a:extLst>
          </p:cNvPr>
          <p:cNvSpPr>
            <a:spLocks noGrp="1"/>
          </p:cNvSpPr>
          <p:nvPr>
            <p:ph type="title"/>
          </p:nvPr>
        </p:nvSpPr>
        <p:spPr/>
        <p:txBody>
          <a:bodyPr/>
          <a:lstStyle/>
          <a:p>
            <a:r>
              <a:rPr lang="en-US" dirty="0"/>
              <a:t>Steering Task</a:t>
            </a:r>
          </a:p>
        </p:txBody>
      </p:sp>
      <p:sp>
        <p:nvSpPr>
          <p:cNvPr id="3" name="Content Placeholder 2">
            <a:extLst>
              <a:ext uri="{FF2B5EF4-FFF2-40B4-BE49-F238E27FC236}">
                <a16:creationId xmlns:a16="http://schemas.microsoft.com/office/drawing/2014/main" id="{58F6152E-93DE-455C-9F44-EDF03205ED82}"/>
              </a:ext>
            </a:extLst>
          </p:cNvPr>
          <p:cNvSpPr>
            <a:spLocks noGrp="1"/>
          </p:cNvSpPr>
          <p:nvPr>
            <p:ph idx="1"/>
          </p:nvPr>
        </p:nvSpPr>
        <p:spPr>
          <a:xfrm>
            <a:off x="433391" y="2199512"/>
            <a:ext cx="11319933" cy="3457575"/>
          </a:xfrm>
        </p:spPr>
        <p:txBody>
          <a:bodyPr/>
          <a:lstStyle/>
          <a:p>
            <a:r>
              <a:rPr lang="en-US" dirty="0"/>
              <a:t>Index of difficulty is now linear, not logarithmic</a:t>
            </a:r>
          </a:p>
          <a:p>
            <a:pPr lvl="1"/>
            <a:r>
              <a:rPr lang="en-US" dirty="0"/>
              <a:t>So steering is much harder than pointing</a:t>
            </a:r>
          </a:p>
          <a:p>
            <a:r>
              <a:rPr lang="en-US" dirty="0"/>
              <a:t>Thus cascading submenus are hard to use</a:t>
            </a:r>
          </a:p>
          <a:p>
            <a:r>
              <a:rPr lang="en-US" dirty="0"/>
              <a:t>It takes </a:t>
            </a:r>
            <a:r>
              <a:rPr lang="en-US" i="1" dirty="0"/>
              <a:t>exponentially longer</a:t>
            </a:r>
            <a:r>
              <a:rPr lang="en-US" dirty="0"/>
              <a:t> to hit a menu item on a cascading submenu than it would if you weren’t constrained to move down the tunnel to it.</a:t>
            </a:r>
          </a:p>
          <a:p>
            <a:r>
              <a:rPr lang="en-US" dirty="0"/>
              <a:t>The Mac gets a Hall of Fame nod here: </a:t>
            </a:r>
          </a:p>
          <a:p>
            <a:pPr lvl="1"/>
            <a:r>
              <a:rPr lang="en-US" dirty="0"/>
              <a:t>when a submenu opens, it provides an invisible triangular zone, spreading from the mouse to the submenu, in which the mouse pointer can move without losing the submenu. </a:t>
            </a:r>
            <a:br>
              <a:rPr lang="en-US" dirty="0"/>
            </a:br>
            <a:endParaRPr lang="en-US" dirty="0"/>
          </a:p>
        </p:txBody>
      </p:sp>
      <p:pic>
        <p:nvPicPr>
          <p:cNvPr id="9218" name="Picture 2" descr="https://lh3.googleusercontent.com/Qfpo85zr7nIVx4oFJ651qOMkj4rWlyKJHj7VXHWoscoawQkKXF0SMcVm_7yph17EY3JhIi4DhXkA2-hgGKGO4-2CDgy9n7G2zjldGQsynCLnk0aNjqjFCSCJQRBIdXrHHUGP_v7q">
            <a:extLst>
              <a:ext uri="{FF2B5EF4-FFF2-40B4-BE49-F238E27FC236}">
                <a16:creationId xmlns:a16="http://schemas.microsoft.com/office/drawing/2014/main" id="{C11517E2-0374-4C5A-8202-A0827690B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4436" y="785347"/>
            <a:ext cx="4695825"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35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7BCD0-3542-2546-A5D4-7ED677B6694F}"/>
              </a:ext>
            </a:extLst>
          </p:cNvPr>
          <p:cNvSpPr>
            <a:spLocks noGrp="1"/>
          </p:cNvSpPr>
          <p:nvPr>
            <p:ph type="title"/>
          </p:nvPr>
        </p:nvSpPr>
        <p:spPr/>
        <p:txBody>
          <a:bodyPr/>
          <a:lstStyle/>
          <a:p>
            <a:r>
              <a:rPr lang="en-US" dirty="0"/>
              <a:t>Fitts’s law best applies to modeling what kind of cognitive processing</a:t>
            </a:r>
          </a:p>
        </p:txBody>
      </p:sp>
      <p:sp>
        <p:nvSpPr>
          <p:cNvPr id="3" name="Content Placeholder 2">
            <a:extLst>
              <a:ext uri="{FF2B5EF4-FFF2-40B4-BE49-F238E27FC236}">
                <a16:creationId xmlns:a16="http://schemas.microsoft.com/office/drawing/2014/main" id="{2DE1A737-58BC-774D-A9A1-0ABA6F45C734}"/>
              </a:ext>
            </a:extLst>
          </p:cNvPr>
          <p:cNvSpPr>
            <a:spLocks noGrp="1"/>
          </p:cNvSpPr>
          <p:nvPr>
            <p:ph idx="1"/>
          </p:nvPr>
        </p:nvSpPr>
        <p:spPr/>
        <p:txBody>
          <a:bodyPr/>
          <a:lstStyle/>
          <a:p>
            <a:pPr marL="457200" lvl="1" indent="-457200">
              <a:buAutoNum type="alphaUcPeriod"/>
            </a:pPr>
            <a:r>
              <a:rPr lang="en-US" dirty="0"/>
              <a:t>Skill-based</a:t>
            </a:r>
          </a:p>
          <a:p>
            <a:pPr marL="457200" lvl="1" indent="-457200">
              <a:buAutoNum type="alphaUcPeriod"/>
            </a:pPr>
            <a:r>
              <a:rPr lang="en-US" dirty="0"/>
              <a:t>Rule-based</a:t>
            </a:r>
          </a:p>
          <a:p>
            <a:pPr marL="457200" lvl="1" indent="-457200">
              <a:buAutoNum type="alphaUcPeriod"/>
            </a:pPr>
            <a:r>
              <a:rPr lang="en-US" dirty="0"/>
              <a:t>Knowledge-based</a:t>
            </a:r>
          </a:p>
          <a:p>
            <a:pPr marL="0" lvl="1" indent="0">
              <a:buNone/>
            </a:pPr>
            <a:r>
              <a:rPr lang="en-US" dirty="0"/>
              <a:t> </a:t>
            </a:r>
          </a:p>
        </p:txBody>
      </p:sp>
    </p:spTree>
    <p:extLst>
      <p:ext uri="{BB962C8B-B14F-4D97-AF65-F5344CB8AC3E}">
        <p14:creationId xmlns:p14="http://schemas.microsoft.com/office/powerpoint/2010/main" val="239434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7BCD0-3542-2546-A5D4-7ED677B6694F}"/>
              </a:ext>
            </a:extLst>
          </p:cNvPr>
          <p:cNvSpPr>
            <a:spLocks noGrp="1"/>
          </p:cNvSpPr>
          <p:nvPr>
            <p:ph type="title"/>
          </p:nvPr>
        </p:nvSpPr>
        <p:spPr/>
        <p:txBody>
          <a:bodyPr/>
          <a:lstStyle/>
          <a:p>
            <a:r>
              <a:rPr lang="en-US" dirty="0"/>
              <a:t>Fitts’s law best applies to modeling what kind of cognitive processing</a:t>
            </a:r>
          </a:p>
        </p:txBody>
      </p:sp>
      <p:sp>
        <p:nvSpPr>
          <p:cNvPr id="3" name="Content Placeholder 2">
            <a:extLst>
              <a:ext uri="{FF2B5EF4-FFF2-40B4-BE49-F238E27FC236}">
                <a16:creationId xmlns:a16="http://schemas.microsoft.com/office/drawing/2014/main" id="{2DE1A737-58BC-774D-A9A1-0ABA6F45C734}"/>
              </a:ext>
            </a:extLst>
          </p:cNvPr>
          <p:cNvSpPr>
            <a:spLocks noGrp="1"/>
          </p:cNvSpPr>
          <p:nvPr>
            <p:ph idx="1"/>
          </p:nvPr>
        </p:nvSpPr>
        <p:spPr/>
        <p:txBody>
          <a:bodyPr/>
          <a:lstStyle/>
          <a:p>
            <a:pPr marL="457200" lvl="1" indent="-457200">
              <a:buAutoNum type="alphaUcPeriod"/>
            </a:pPr>
            <a:r>
              <a:rPr lang="en-US" dirty="0">
                <a:solidFill>
                  <a:srgbClr val="00B050"/>
                </a:solidFill>
              </a:rPr>
              <a:t>Skill-based</a:t>
            </a:r>
          </a:p>
          <a:p>
            <a:pPr marL="457200" lvl="1" indent="-457200">
              <a:buAutoNum type="alphaUcPeriod"/>
            </a:pPr>
            <a:r>
              <a:rPr lang="en-US" dirty="0"/>
              <a:t>Rule-based</a:t>
            </a:r>
          </a:p>
          <a:p>
            <a:pPr marL="457200" lvl="1" indent="-457200">
              <a:buAutoNum type="alphaUcPeriod"/>
            </a:pPr>
            <a:r>
              <a:rPr lang="en-US" dirty="0"/>
              <a:t>Knowledge-based</a:t>
            </a:r>
          </a:p>
          <a:p>
            <a:pPr marL="0" lvl="1" indent="0">
              <a:buNone/>
            </a:pPr>
            <a:r>
              <a:rPr lang="en-US" dirty="0"/>
              <a:t> </a:t>
            </a:r>
          </a:p>
        </p:txBody>
      </p:sp>
    </p:spTree>
    <p:extLst>
      <p:ext uri="{BB962C8B-B14F-4D97-AF65-F5344CB8AC3E}">
        <p14:creationId xmlns:p14="http://schemas.microsoft.com/office/powerpoint/2010/main" val="173678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3889-A315-7945-9D2B-172B14270440}"/>
              </a:ext>
            </a:extLst>
          </p:cNvPr>
          <p:cNvSpPr>
            <a:spLocks noGrp="1"/>
          </p:cNvSpPr>
          <p:nvPr>
            <p:ph type="title"/>
          </p:nvPr>
        </p:nvSpPr>
        <p:spPr/>
        <p:txBody>
          <a:bodyPr/>
          <a:lstStyle/>
          <a:p>
            <a:r>
              <a:rPr lang="en-US" dirty="0"/>
              <a:t>Fitts’s law for pointing applies to:</a:t>
            </a:r>
          </a:p>
        </p:txBody>
      </p:sp>
      <p:sp>
        <p:nvSpPr>
          <p:cNvPr id="3" name="Content Placeholder 2">
            <a:extLst>
              <a:ext uri="{FF2B5EF4-FFF2-40B4-BE49-F238E27FC236}">
                <a16:creationId xmlns:a16="http://schemas.microsoft.com/office/drawing/2014/main" id="{13E2DD98-7B1C-534B-BA7E-7F83EB46CF6E}"/>
              </a:ext>
            </a:extLst>
          </p:cNvPr>
          <p:cNvSpPr>
            <a:spLocks noGrp="1"/>
          </p:cNvSpPr>
          <p:nvPr>
            <p:ph idx="1"/>
          </p:nvPr>
        </p:nvSpPr>
        <p:spPr/>
        <p:txBody>
          <a:bodyPr/>
          <a:lstStyle/>
          <a:p>
            <a:pPr marL="0" indent="0">
              <a:buNone/>
            </a:pPr>
            <a:r>
              <a:rPr lang="en-US" dirty="0"/>
              <a:t>A. Open loop motor control</a:t>
            </a:r>
          </a:p>
          <a:p>
            <a:pPr marL="0" indent="0">
              <a:buNone/>
            </a:pPr>
            <a:r>
              <a:rPr lang="en-US" dirty="0"/>
              <a:t>B. Closed loop motor control</a:t>
            </a:r>
          </a:p>
        </p:txBody>
      </p:sp>
    </p:spTree>
    <p:extLst>
      <p:ext uri="{BB962C8B-B14F-4D97-AF65-F5344CB8AC3E}">
        <p14:creationId xmlns:p14="http://schemas.microsoft.com/office/powerpoint/2010/main" val="292370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72FC-4992-CC4A-8C40-80295E5E15C8}"/>
              </a:ext>
            </a:extLst>
          </p:cNvPr>
          <p:cNvSpPr>
            <a:spLocks noGrp="1"/>
          </p:cNvSpPr>
          <p:nvPr>
            <p:ph type="title"/>
          </p:nvPr>
        </p:nvSpPr>
        <p:spPr/>
        <p:txBody>
          <a:bodyPr/>
          <a:lstStyle/>
          <a:p>
            <a:r>
              <a:rPr lang="en-US" dirty="0"/>
              <a:t>Thigs we have learned</a:t>
            </a:r>
          </a:p>
        </p:txBody>
      </p:sp>
      <p:sp>
        <p:nvSpPr>
          <p:cNvPr id="3" name="Content Placeholder 2">
            <a:extLst>
              <a:ext uri="{FF2B5EF4-FFF2-40B4-BE49-F238E27FC236}">
                <a16:creationId xmlns:a16="http://schemas.microsoft.com/office/drawing/2014/main" id="{EB3FFC87-F0E6-F14E-A68D-182D09F31173}"/>
              </a:ext>
            </a:extLst>
          </p:cNvPr>
          <p:cNvSpPr>
            <a:spLocks noGrp="1"/>
          </p:cNvSpPr>
          <p:nvPr>
            <p:ph idx="1"/>
          </p:nvPr>
        </p:nvSpPr>
        <p:spPr>
          <a:xfrm>
            <a:off x="440268" y="1556544"/>
            <a:ext cx="5860780" cy="4403553"/>
          </a:xfrm>
        </p:spPr>
        <p:txBody>
          <a:bodyPr/>
          <a:lstStyle/>
          <a:p>
            <a:r>
              <a:rPr lang="en-US" sz="2400" dirty="0"/>
              <a:t>Usability dimensions</a:t>
            </a:r>
          </a:p>
          <a:p>
            <a:pPr lvl="1"/>
            <a:r>
              <a:rPr lang="en-US" sz="2000" dirty="0"/>
              <a:t>Learnability</a:t>
            </a:r>
          </a:p>
          <a:p>
            <a:pPr lvl="1"/>
            <a:r>
              <a:rPr lang="en-US" sz="2000" dirty="0"/>
              <a:t>Efficiency</a:t>
            </a:r>
          </a:p>
          <a:p>
            <a:pPr lvl="1"/>
            <a:r>
              <a:rPr lang="en-US" sz="2000" dirty="0"/>
              <a:t>Safety</a:t>
            </a:r>
          </a:p>
          <a:p>
            <a:pPr lvl="1"/>
            <a:r>
              <a:rPr lang="en-US" sz="2000" dirty="0"/>
              <a:t>Accessibility</a:t>
            </a:r>
          </a:p>
          <a:p>
            <a:r>
              <a:rPr lang="en-US" sz="2400" dirty="0"/>
              <a:t>UI prototyping</a:t>
            </a:r>
          </a:p>
          <a:p>
            <a:pPr lvl="1"/>
            <a:r>
              <a:rPr lang="en-US" sz="2000" dirty="0"/>
              <a:t>User-centered design </a:t>
            </a:r>
          </a:p>
          <a:p>
            <a:pPr lvl="1"/>
            <a:r>
              <a:rPr lang="en-US" sz="2000" dirty="0"/>
              <a:t>Prototyping</a:t>
            </a:r>
          </a:p>
          <a:p>
            <a:pPr lvl="1"/>
            <a:r>
              <a:rPr lang="en-US" sz="2000" dirty="0"/>
              <a:t>UI software architecture</a:t>
            </a:r>
          </a:p>
          <a:p>
            <a:pPr lvl="1"/>
            <a:r>
              <a:rPr lang="en-US" sz="2000" dirty="0"/>
              <a:t>Input</a:t>
            </a:r>
          </a:p>
          <a:p>
            <a:pPr lvl="1"/>
            <a:r>
              <a:rPr lang="en-US" sz="2000" dirty="0"/>
              <a:t>Output</a:t>
            </a:r>
          </a:p>
          <a:p>
            <a:endParaRPr lang="en-US" sz="2400" dirty="0"/>
          </a:p>
        </p:txBody>
      </p:sp>
      <p:sp>
        <p:nvSpPr>
          <p:cNvPr id="4" name="Content Placeholder 2">
            <a:extLst>
              <a:ext uri="{FF2B5EF4-FFF2-40B4-BE49-F238E27FC236}">
                <a16:creationId xmlns:a16="http://schemas.microsoft.com/office/drawing/2014/main" id="{9455C6EF-55DB-0A4F-B879-62A15C4CA5B5}"/>
              </a:ext>
            </a:extLst>
          </p:cNvPr>
          <p:cNvSpPr txBox="1">
            <a:spLocks/>
          </p:cNvSpPr>
          <p:nvPr/>
        </p:nvSpPr>
        <p:spPr bwMode="auto">
          <a:xfrm>
            <a:off x="6096000" y="1556544"/>
            <a:ext cx="5860780" cy="440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a:t>Visual design</a:t>
            </a:r>
          </a:p>
          <a:p>
            <a:pPr lvl="1"/>
            <a:r>
              <a:rPr lang="en-US" sz="2000" kern="0" dirty="0"/>
              <a:t>Graphic Design</a:t>
            </a:r>
          </a:p>
          <a:p>
            <a:pPr lvl="1"/>
            <a:r>
              <a:rPr lang="en-US" sz="2000" kern="0" dirty="0"/>
              <a:t>Layout</a:t>
            </a:r>
          </a:p>
          <a:p>
            <a:r>
              <a:rPr lang="en-US" sz="2400" kern="0" dirty="0"/>
              <a:t>User testing</a:t>
            </a:r>
          </a:p>
          <a:p>
            <a:pPr lvl="1"/>
            <a:r>
              <a:rPr lang="en-US" sz="2000" kern="0" dirty="0"/>
              <a:t>Intro to user testing</a:t>
            </a:r>
          </a:p>
          <a:p>
            <a:pPr lvl="1"/>
            <a:r>
              <a:rPr lang="en-US" sz="2000" kern="0" dirty="0"/>
              <a:t>Heuristic evaluation</a:t>
            </a:r>
          </a:p>
          <a:p>
            <a:endParaRPr lang="en-US" sz="2400" kern="0" dirty="0"/>
          </a:p>
        </p:txBody>
      </p:sp>
    </p:spTree>
    <p:extLst>
      <p:ext uri="{BB962C8B-B14F-4D97-AF65-F5344CB8AC3E}">
        <p14:creationId xmlns:p14="http://schemas.microsoft.com/office/powerpoint/2010/main" val="160199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3889-A315-7945-9D2B-172B14270440}"/>
              </a:ext>
            </a:extLst>
          </p:cNvPr>
          <p:cNvSpPr>
            <a:spLocks noGrp="1"/>
          </p:cNvSpPr>
          <p:nvPr>
            <p:ph type="title"/>
          </p:nvPr>
        </p:nvSpPr>
        <p:spPr/>
        <p:txBody>
          <a:bodyPr/>
          <a:lstStyle/>
          <a:p>
            <a:r>
              <a:rPr lang="en-US" dirty="0"/>
              <a:t>Fitts’s law for pointing applies to:</a:t>
            </a:r>
          </a:p>
        </p:txBody>
      </p:sp>
      <p:sp>
        <p:nvSpPr>
          <p:cNvPr id="3" name="Content Placeholder 2">
            <a:extLst>
              <a:ext uri="{FF2B5EF4-FFF2-40B4-BE49-F238E27FC236}">
                <a16:creationId xmlns:a16="http://schemas.microsoft.com/office/drawing/2014/main" id="{13E2DD98-7B1C-534B-BA7E-7F83EB46CF6E}"/>
              </a:ext>
            </a:extLst>
          </p:cNvPr>
          <p:cNvSpPr>
            <a:spLocks noGrp="1"/>
          </p:cNvSpPr>
          <p:nvPr>
            <p:ph idx="1"/>
          </p:nvPr>
        </p:nvSpPr>
        <p:spPr/>
        <p:txBody>
          <a:bodyPr/>
          <a:lstStyle/>
          <a:p>
            <a:pPr marL="0" indent="0">
              <a:buNone/>
            </a:pPr>
            <a:r>
              <a:rPr lang="en-US" dirty="0"/>
              <a:t>A. Open loop motor control</a:t>
            </a:r>
          </a:p>
          <a:p>
            <a:pPr marL="0" indent="0">
              <a:buNone/>
            </a:pPr>
            <a:r>
              <a:rPr lang="en-US" dirty="0">
                <a:solidFill>
                  <a:srgbClr val="00B050"/>
                </a:solidFill>
              </a:rPr>
              <a:t>B. Closed loop motor control</a:t>
            </a:r>
          </a:p>
          <a:p>
            <a:pPr marL="0" indent="0">
              <a:buNone/>
            </a:pPr>
            <a:endParaRPr lang="en-US" dirty="0">
              <a:solidFill>
                <a:srgbClr val="00B050"/>
              </a:solidFill>
            </a:endParaRPr>
          </a:p>
          <a:p>
            <a:pPr marL="0" indent="0">
              <a:buNone/>
            </a:pPr>
            <a:endParaRPr lang="en-US" dirty="0">
              <a:solidFill>
                <a:srgbClr val="00B050"/>
              </a:solidFill>
            </a:endParaRPr>
          </a:p>
          <a:p>
            <a:pPr marL="0" indent="0">
              <a:buNone/>
            </a:pPr>
            <a:endParaRPr lang="en-US" dirty="0">
              <a:solidFill>
                <a:srgbClr val="00B050"/>
              </a:solidFill>
            </a:endParaRPr>
          </a:p>
          <a:p>
            <a:pPr marL="0" indent="0">
              <a:buNone/>
            </a:pPr>
            <a:r>
              <a:rPr lang="en-US" dirty="0"/>
              <a:t>Moving your hand to a target is closed-loop control</a:t>
            </a:r>
          </a:p>
          <a:p>
            <a:pPr marL="0" indent="0">
              <a:buNone/>
            </a:pPr>
            <a:endParaRPr lang="en-US" dirty="0">
              <a:solidFill>
                <a:srgbClr val="00B050"/>
              </a:solidFill>
            </a:endParaRPr>
          </a:p>
        </p:txBody>
      </p:sp>
    </p:spTree>
    <p:extLst>
      <p:ext uri="{BB962C8B-B14F-4D97-AF65-F5344CB8AC3E}">
        <p14:creationId xmlns:p14="http://schemas.microsoft.com/office/powerpoint/2010/main" val="372917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FB680-3947-B745-8912-E4D7C104C856}"/>
              </a:ext>
            </a:extLst>
          </p:cNvPr>
          <p:cNvSpPr>
            <a:spLocks noGrp="1"/>
          </p:cNvSpPr>
          <p:nvPr>
            <p:ph type="title"/>
          </p:nvPr>
        </p:nvSpPr>
        <p:spPr/>
        <p:txBody>
          <a:bodyPr/>
          <a:lstStyle/>
          <a:p>
            <a:r>
              <a:rPr lang="en-US" dirty="0"/>
              <a:t>Predictive Evaluation</a:t>
            </a:r>
          </a:p>
        </p:txBody>
      </p:sp>
      <p:sp>
        <p:nvSpPr>
          <p:cNvPr id="3" name="Content Placeholder 2">
            <a:extLst>
              <a:ext uri="{FF2B5EF4-FFF2-40B4-BE49-F238E27FC236}">
                <a16:creationId xmlns:a16="http://schemas.microsoft.com/office/drawing/2014/main" id="{5AAD1D21-4A77-484F-946E-FB7E58538F1E}"/>
              </a:ext>
            </a:extLst>
          </p:cNvPr>
          <p:cNvSpPr>
            <a:spLocks noGrp="1"/>
          </p:cNvSpPr>
          <p:nvPr>
            <p:ph idx="1"/>
          </p:nvPr>
        </p:nvSpPr>
        <p:spPr>
          <a:xfrm>
            <a:off x="440267" y="2205038"/>
            <a:ext cx="11319933" cy="3960813"/>
          </a:xfrm>
        </p:spPr>
        <p:txBody>
          <a:bodyPr/>
          <a:lstStyle/>
          <a:p>
            <a:r>
              <a:rPr lang="en-US" dirty="0"/>
              <a:t>Predictive evaluation uses an engineering model of human cognition to predict usability</a:t>
            </a:r>
          </a:p>
          <a:p>
            <a:pPr lvl="1"/>
            <a:r>
              <a:rPr lang="en-US" dirty="0"/>
              <a:t>In this case, we’ll predict efficiency</a:t>
            </a:r>
          </a:p>
          <a:p>
            <a:r>
              <a:rPr lang="en-US" dirty="0"/>
              <a:t>The engineering model is</a:t>
            </a:r>
          </a:p>
          <a:p>
            <a:pPr lvl="1"/>
            <a:r>
              <a:rPr lang="en-US" dirty="0"/>
              <a:t>abstract</a:t>
            </a:r>
          </a:p>
          <a:p>
            <a:pPr lvl="1"/>
            <a:r>
              <a:rPr lang="en-US" dirty="0"/>
              <a:t>quantitative</a:t>
            </a:r>
          </a:p>
          <a:p>
            <a:pPr lvl="1"/>
            <a:r>
              <a:rPr lang="en-US" dirty="0"/>
              <a:t>approximate</a:t>
            </a:r>
          </a:p>
          <a:p>
            <a:pPr lvl="1"/>
            <a:r>
              <a:rPr lang="en-US" dirty="0"/>
              <a:t>estimated from user experiments</a:t>
            </a:r>
          </a:p>
          <a:p>
            <a:endParaRPr lang="en-US" dirty="0"/>
          </a:p>
        </p:txBody>
      </p:sp>
    </p:spTree>
    <p:extLst>
      <p:ext uri="{BB962C8B-B14F-4D97-AF65-F5344CB8AC3E}">
        <p14:creationId xmlns:p14="http://schemas.microsoft.com/office/powerpoint/2010/main" val="44498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F904F-904A-2540-8E02-3551C93D8C31}"/>
              </a:ext>
            </a:extLst>
          </p:cNvPr>
          <p:cNvSpPr>
            <a:spLocks noGrp="1"/>
          </p:cNvSpPr>
          <p:nvPr>
            <p:ph type="title"/>
          </p:nvPr>
        </p:nvSpPr>
        <p:spPr/>
        <p:txBody>
          <a:bodyPr/>
          <a:lstStyle/>
          <a:p>
            <a:r>
              <a:rPr lang="en-US" dirty="0"/>
              <a:t>Advantages of Predictive Evaluation</a:t>
            </a:r>
          </a:p>
        </p:txBody>
      </p:sp>
      <p:sp>
        <p:nvSpPr>
          <p:cNvPr id="3" name="Content Placeholder 2">
            <a:extLst>
              <a:ext uri="{FF2B5EF4-FFF2-40B4-BE49-F238E27FC236}">
                <a16:creationId xmlns:a16="http://schemas.microsoft.com/office/drawing/2014/main" id="{B2EE2D38-165F-1D4D-AF33-7B1AF5C42C95}"/>
              </a:ext>
            </a:extLst>
          </p:cNvPr>
          <p:cNvSpPr>
            <a:spLocks noGrp="1"/>
          </p:cNvSpPr>
          <p:nvPr>
            <p:ph idx="1"/>
          </p:nvPr>
        </p:nvSpPr>
        <p:spPr>
          <a:xfrm>
            <a:off x="440267" y="1858298"/>
            <a:ext cx="11319933" cy="4307554"/>
          </a:xfrm>
        </p:spPr>
        <p:txBody>
          <a:bodyPr/>
          <a:lstStyle/>
          <a:p>
            <a:r>
              <a:rPr lang="en-US" dirty="0"/>
              <a:t>Don’t have to build UI prototype</a:t>
            </a:r>
          </a:p>
          <a:p>
            <a:pPr lvl="1"/>
            <a:r>
              <a:rPr lang="en-US" dirty="0"/>
              <a:t>Can compare design alternatives with no implementation whatsoever</a:t>
            </a:r>
          </a:p>
          <a:p>
            <a:r>
              <a:rPr lang="en-US" dirty="0"/>
              <a:t>Don’t have to test real live users</a:t>
            </a:r>
          </a:p>
          <a:p>
            <a:r>
              <a:rPr lang="en-US" dirty="0"/>
              <a:t>Theory provides explanations of UI problems</a:t>
            </a:r>
          </a:p>
          <a:p>
            <a:pPr lvl="1"/>
            <a:r>
              <a:rPr lang="en-US" dirty="0"/>
              <a:t>So it points to the areas where design can be improved</a:t>
            </a:r>
          </a:p>
          <a:p>
            <a:pPr lvl="1"/>
            <a:r>
              <a:rPr lang="en-US" dirty="0"/>
              <a:t>User testing may only reveal problems, not explain them</a:t>
            </a:r>
          </a:p>
          <a:p>
            <a:endParaRPr lang="en-US" dirty="0"/>
          </a:p>
        </p:txBody>
      </p:sp>
    </p:spTree>
    <p:extLst>
      <p:ext uri="{BB962C8B-B14F-4D97-AF65-F5344CB8AC3E}">
        <p14:creationId xmlns:p14="http://schemas.microsoft.com/office/powerpoint/2010/main" val="174867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40BB-8AB5-F644-BA29-0DC91E3CBB9A}"/>
              </a:ext>
            </a:extLst>
          </p:cNvPr>
          <p:cNvSpPr>
            <a:spLocks noGrp="1"/>
          </p:cNvSpPr>
          <p:nvPr>
            <p:ph type="title"/>
          </p:nvPr>
        </p:nvSpPr>
        <p:spPr/>
        <p:txBody>
          <a:bodyPr/>
          <a:lstStyle/>
          <a:p>
            <a:r>
              <a:rPr lang="en-US" dirty="0"/>
              <a:t>Keystroke level model</a:t>
            </a:r>
            <a:br>
              <a:rPr lang="en-US" dirty="0"/>
            </a:br>
            <a:endParaRPr lang="en-US" dirty="0"/>
          </a:p>
        </p:txBody>
      </p:sp>
      <p:sp>
        <p:nvSpPr>
          <p:cNvPr id="3" name="Content Placeholder 2">
            <a:extLst>
              <a:ext uri="{FF2B5EF4-FFF2-40B4-BE49-F238E27FC236}">
                <a16:creationId xmlns:a16="http://schemas.microsoft.com/office/drawing/2014/main" id="{4B01803C-EB53-9C47-9C5D-D99E8664E6D3}"/>
              </a:ext>
            </a:extLst>
          </p:cNvPr>
          <p:cNvSpPr>
            <a:spLocks noGrp="1"/>
          </p:cNvSpPr>
          <p:nvPr>
            <p:ph idx="1"/>
          </p:nvPr>
        </p:nvSpPr>
        <p:spPr>
          <a:xfrm>
            <a:off x="440267" y="1799304"/>
            <a:ext cx="11319933" cy="4366548"/>
          </a:xfrm>
        </p:spPr>
        <p:txBody>
          <a:bodyPr/>
          <a:lstStyle/>
          <a:p>
            <a:r>
              <a:rPr lang="en-US" sz="2400" dirty="0"/>
              <a:t>The first predictive model was the keystroke level model (proposed by Card, Moran &amp; Newell, “The Keystroke Level Model for User Performance Time with Interactive Systems”, CACM, v23 n7, July 1978).</a:t>
            </a:r>
          </a:p>
          <a:p>
            <a:r>
              <a:rPr lang="en-US" sz="2400" dirty="0"/>
              <a:t>This model seeks to predict efficiency (time taken by expert users doing routine tasks) by breaking down the user’s behavior into a sequence of the five primitive operators shown here.</a:t>
            </a:r>
          </a:p>
          <a:p>
            <a:r>
              <a:rPr lang="en-US" sz="2400" b="1" dirty="0"/>
              <a:t>K</a:t>
            </a:r>
            <a:r>
              <a:rPr lang="en-US" sz="2400" dirty="0"/>
              <a:t> </a:t>
            </a:r>
            <a:r>
              <a:rPr lang="en-US" sz="2400" dirty="0" err="1"/>
              <a:t>eystroke</a:t>
            </a:r>
            <a:endParaRPr lang="en-US" sz="2400" dirty="0"/>
          </a:p>
          <a:p>
            <a:r>
              <a:rPr lang="en-US" sz="2400" b="1" dirty="0"/>
              <a:t>B</a:t>
            </a:r>
            <a:r>
              <a:rPr lang="en-US" sz="2400" dirty="0"/>
              <a:t> </a:t>
            </a:r>
            <a:r>
              <a:rPr lang="en-US" sz="2400" dirty="0" err="1"/>
              <a:t>utton</a:t>
            </a:r>
            <a:r>
              <a:rPr lang="en-US" sz="2400" dirty="0"/>
              <a:t> press or release with mouse</a:t>
            </a:r>
          </a:p>
          <a:p>
            <a:r>
              <a:rPr lang="en-US" sz="2400" b="1" dirty="0"/>
              <a:t>P</a:t>
            </a:r>
            <a:r>
              <a:rPr lang="en-US" sz="2400" dirty="0"/>
              <a:t> </a:t>
            </a:r>
            <a:r>
              <a:rPr lang="en-US" sz="2400" dirty="0" err="1"/>
              <a:t>oint</a:t>
            </a:r>
            <a:r>
              <a:rPr lang="en-US" sz="2400" dirty="0"/>
              <a:t> with mouse</a:t>
            </a:r>
          </a:p>
          <a:p>
            <a:r>
              <a:rPr lang="en-US" sz="2400" b="1" dirty="0"/>
              <a:t>D</a:t>
            </a:r>
            <a:r>
              <a:rPr lang="en-US" sz="2400" dirty="0"/>
              <a:t> raw line with mouse</a:t>
            </a:r>
          </a:p>
          <a:p>
            <a:r>
              <a:rPr lang="en-US" sz="2400" b="1" dirty="0"/>
              <a:t>H</a:t>
            </a:r>
            <a:r>
              <a:rPr lang="en-US" sz="2400" dirty="0"/>
              <a:t> </a:t>
            </a:r>
            <a:r>
              <a:rPr lang="en-US" sz="2400" dirty="0" err="1"/>
              <a:t>ome</a:t>
            </a:r>
            <a:r>
              <a:rPr lang="en-US" sz="2400" dirty="0"/>
              <a:t> hands between mouse and keyboard</a:t>
            </a:r>
          </a:p>
          <a:p>
            <a:r>
              <a:rPr lang="en-US" sz="2400" b="1" dirty="0"/>
              <a:t>M</a:t>
            </a:r>
            <a:r>
              <a:rPr lang="en-US" sz="2400" dirty="0"/>
              <a:t> </a:t>
            </a:r>
            <a:r>
              <a:rPr lang="en-US" sz="2400" dirty="0" err="1"/>
              <a:t>entally</a:t>
            </a:r>
            <a:r>
              <a:rPr lang="en-US" sz="2400" dirty="0"/>
              <a:t> prepare</a:t>
            </a:r>
            <a:br>
              <a:rPr lang="en-US" sz="2400" dirty="0"/>
            </a:br>
            <a:br>
              <a:rPr lang="en-US" sz="2400" dirty="0"/>
            </a:br>
            <a:endParaRPr lang="en-US" sz="2400" dirty="0"/>
          </a:p>
        </p:txBody>
      </p:sp>
    </p:spTree>
    <p:extLst>
      <p:ext uri="{BB962C8B-B14F-4D97-AF65-F5344CB8AC3E}">
        <p14:creationId xmlns:p14="http://schemas.microsoft.com/office/powerpoint/2010/main" val="398709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2124-4CF2-DE4F-97CB-268D3923EC44}"/>
              </a:ext>
            </a:extLst>
          </p:cNvPr>
          <p:cNvSpPr>
            <a:spLocks noGrp="1"/>
          </p:cNvSpPr>
          <p:nvPr>
            <p:ph type="title"/>
          </p:nvPr>
        </p:nvSpPr>
        <p:spPr/>
        <p:txBody>
          <a:bodyPr/>
          <a:lstStyle/>
          <a:p>
            <a:r>
              <a:rPr lang="en-US" dirty="0"/>
              <a:t>KLM Analysis</a:t>
            </a:r>
          </a:p>
        </p:txBody>
      </p:sp>
      <p:sp>
        <p:nvSpPr>
          <p:cNvPr id="3" name="Content Placeholder 2">
            <a:extLst>
              <a:ext uri="{FF2B5EF4-FFF2-40B4-BE49-F238E27FC236}">
                <a16:creationId xmlns:a16="http://schemas.microsoft.com/office/drawing/2014/main" id="{1523DD11-820B-FE41-8A32-2DCC979B6168}"/>
              </a:ext>
            </a:extLst>
          </p:cNvPr>
          <p:cNvSpPr>
            <a:spLocks noGrp="1"/>
          </p:cNvSpPr>
          <p:nvPr>
            <p:ph idx="1"/>
          </p:nvPr>
        </p:nvSpPr>
        <p:spPr>
          <a:xfrm>
            <a:off x="440267" y="1999282"/>
            <a:ext cx="11319933" cy="4166570"/>
          </a:xfrm>
        </p:spPr>
        <p:txBody>
          <a:bodyPr/>
          <a:lstStyle/>
          <a:p>
            <a:r>
              <a:rPr lang="en-US" dirty="0"/>
              <a:t>Encode a method as a sequence of physical operators (KPHD)</a:t>
            </a:r>
          </a:p>
          <a:p>
            <a:r>
              <a:rPr lang="en-US" dirty="0"/>
              <a:t>Use heuristic rules to insert mental operators (M)</a:t>
            </a:r>
          </a:p>
          <a:p>
            <a:r>
              <a:rPr lang="en-US" dirty="0"/>
              <a:t>Add up times for each operator to get total time for method</a:t>
            </a:r>
          </a:p>
          <a:p>
            <a:endParaRPr lang="en-US" dirty="0"/>
          </a:p>
        </p:txBody>
      </p:sp>
    </p:spTree>
    <p:extLst>
      <p:ext uri="{BB962C8B-B14F-4D97-AF65-F5344CB8AC3E}">
        <p14:creationId xmlns:p14="http://schemas.microsoft.com/office/powerpoint/2010/main" val="343386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14EC-5178-C24E-B482-DEA95FD00CB4}"/>
              </a:ext>
            </a:extLst>
          </p:cNvPr>
          <p:cNvSpPr>
            <a:spLocks noGrp="1"/>
          </p:cNvSpPr>
          <p:nvPr>
            <p:ph type="title"/>
          </p:nvPr>
        </p:nvSpPr>
        <p:spPr/>
        <p:txBody>
          <a:bodyPr/>
          <a:lstStyle/>
          <a:p>
            <a:r>
              <a:rPr lang="en-US" dirty="0"/>
              <a:t>What might be a limitation of KLM?</a:t>
            </a:r>
          </a:p>
        </p:txBody>
      </p:sp>
      <p:sp>
        <p:nvSpPr>
          <p:cNvPr id="3" name="Content Placeholder 2">
            <a:extLst>
              <a:ext uri="{FF2B5EF4-FFF2-40B4-BE49-F238E27FC236}">
                <a16:creationId xmlns:a16="http://schemas.microsoft.com/office/drawing/2014/main" id="{262DC4E8-59AB-6142-AA8E-07BE8E864A63}"/>
              </a:ext>
            </a:extLst>
          </p:cNvPr>
          <p:cNvSpPr>
            <a:spLocks noGrp="1"/>
          </p:cNvSpPr>
          <p:nvPr>
            <p:ph idx="1"/>
          </p:nvPr>
        </p:nvSpPr>
        <p:spPr/>
        <p:txBody>
          <a:bodyPr/>
          <a:lstStyle/>
          <a:p>
            <a:pPr marL="514350" indent="-514350">
              <a:buAutoNum type="alphaUcPeriod"/>
            </a:pPr>
            <a:r>
              <a:rPr lang="en-US" dirty="0"/>
              <a:t>Models only novice users’ performance</a:t>
            </a:r>
          </a:p>
          <a:p>
            <a:pPr marL="514350" indent="-514350">
              <a:buAutoNum type="alphaUcPeriod"/>
            </a:pPr>
            <a:r>
              <a:rPr lang="en-US" dirty="0"/>
              <a:t>Models efficiency exclusively</a:t>
            </a:r>
          </a:p>
          <a:p>
            <a:pPr marL="514350" indent="-514350">
              <a:buAutoNum type="alphaUcPeriod"/>
            </a:pPr>
            <a:r>
              <a:rPr lang="en-US" dirty="0"/>
              <a:t>All of the above</a:t>
            </a:r>
          </a:p>
        </p:txBody>
      </p:sp>
    </p:spTree>
    <p:extLst>
      <p:ext uri="{BB962C8B-B14F-4D97-AF65-F5344CB8AC3E}">
        <p14:creationId xmlns:p14="http://schemas.microsoft.com/office/powerpoint/2010/main" val="349097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14EC-5178-C24E-B482-DEA95FD00CB4}"/>
              </a:ext>
            </a:extLst>
          </p:cNvPr>
          <p:cNvSpPr>
            <a:spLocks noGrp="1"/>
          </p:cNvSpPr>
          <p:nvPr>
            <p:ph type="title"/>
          </p:nvPr>
        </p:nvSpPr>
        <p:spPr/>
        <p:txBody>
          <a:bodyPr/>
          <a:lstStyle/>
          <a:p>
            <a:r>
              <a:rPr lang="en-US" dirty="0"/>
              <a:t>What might be a limitation of KLM?</a:t>
            </a:r>
          </a:p>
        </p:txBody>
      </p:sp>
      <p:sp>
        <p:nvSpPr>
          <p:cNvPr id="3" name="Content Placeholder 2">
            <a:extLst>
              <a:ext uri="{FF2B5EF4-FFF2-40B4-BE49-F238E27FC236}">
                <a16:creationId xmlns:a16="http://schemas.microsoft.com/office/drawing/2014/main" id="{262DC4E8-59AB-6142-AA8E-07BE8E864A63}"/>
              </a:ext>
            </a:extLst>
          </p:cNvPr>
          <p:cNvSpPr>
            <a:spLocks noGrp="1"/>
          </p:cNvSpPr>
          <p:nvPr>
            <p:ph idx="1"/>
          </p:nvPr>
        </p:nvSpPr>
        <p:spPr/>
        <p:txBody>
          <a:bodyPr/>
          <a:lstStyle/>
          <a:p>
            <a:pPr marL="514350" indent="-514350">
              <a:buAutoNum type="alphaUcPeriod"/>
            </a:pPr>
            <a:r>
              <a:rPr lang="en-US" dirty="0"/>
              <a:t>Models only novice users’ performance</a:t>
            </a:r>
          </a:p>
          <a:p>
            <a:pPr marL="514350" indent="-514350">
              <a:buAutoNum type="alphaUcPeriod"/>
            </a:pPr>
            <a:r>
              <a:rPr lang="en-US" dirty="0">
                <a:solidFill>
                  <a:srgbClr val="00B050"/>
                </a:solidFill>
              </a:rPr>
              <a:t>Models efficiency exclusively</a:t>
            </a:r>
          </a:p>
          <a:p>
            <a:pPr marL="514350" indent="-514350">
              <a:buAutoNum type="alphaUcPeriod"/>
            </a:pPr>
            <a:r>
              <a:rPr lang="en-US" dirty="0"/>
              <a:t>All of the above</a:t>
            </a:r>
          </a:p>
        </p:txBody>
      </p:sp>
    </p:spTree>
    <p:extLst>
      <p:ext uri="{BB962C8B-B14F-4D97-AF65-F5344CB8AC3E}">
        <p14:creationId xmlns:p14="http://schemas.microsoft.com/office/powerpoint/2010/main" val="126614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1E53-A1FC-FE4F-BC61-A18F5A4BAF4B}"/>
              </a:ext>
            </a:extLst>
          </p:cNvPr>
          <p:cNvSpPr>
            <a:spLocks noGrp="1"/>
          </p:cNvSpPr>
          <p:nvPr>
            <p:ph type="title"/>
          </p:nvPr>
        </p:nvSpPr>
        <p:spPr/>
        <p:txBody>
          <a:bodyPr/>
          <a:lstStyle/>
          <a:p>
            <a:r>
              <a:rPr lang="en-US" dirty="0"/>
              <a:t>Limitations of KLM</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49017F6B-7A5B-3B4E-8765-E4CFEC0067CB}"/>
              </a:ext>
            </a:extLst>
          </p:cNvPr>
          <p:cNvSpPr>
            <a:spLocks noGrp="1"/>
          </p:cNvSpPr>
          <p:nvPr>
            <p:ph idx="1"/>
          </p:nvPr>
        </p:nvSpPr>
        <p:spPr>
          <a:xfrm>
            <a:off x="440267" y="1828800"/>
            <a:ext cx="11319933" cy="4337051"/>
          </a:xfrm>
        </p:spPr>
        <p:txBody>
          <a:bodyPr/>
          <a:lstStyle/>
          <a:p>
            <a:r>
              <a:rPr lang="en-US" dirty="0"/>
              <a:t>Only expert users doing routine (well-learned) tasks</a:t>
            </a:r>
          </a:p>
          <a:p>
            <a:r>
              <a:rPr lang="en-US" dirty="0"/>
              <a:t>Only measures efficiency</a:t>
            </a:r>
          </a:p>
          <a:p>
            <a:pPr lvl="1"/>
            <a:r>
              <a:rPr lang="en-US" dirty="0"/>
              <a:t>Not learnability or safety</a:t>
            </a:r>
          </a:p>
          <a:p>
            <a:r>
              <a:rPr lang="en-US" dirty="0"/>
              <a:t>Ignores</a:t>
            </a:r>
          </a:p>
          <a:p>
            <a:pPr lvl="1"/>
            <a:r>
              <a:rPr lang="en-US" dirty="0"/>
              <a:t>errors (methods must be error-free)</a:t>
            </a:r>
          </a:p>
          <a:p>
            <a:pPr lvl="1"/>
            <a:r>
              <a:rPr lang="en-US" dirty="0"/>
              <a:t>parallel action (shift-click); </a:t>
            </a:r>
            <a:r>
              <a:rPr lang="en-US" kern="1200" dirty="0"/>
              <a:t>assumes that all actions are serialized</a:t>
            </a:r>
            <a:endParaRPr lang="en-US" dirty="0"/>
          </a:p>
          <a:p>
            <a:pPr lvl="1"/>
            <a:r>
              <a:rPr lang="en-US" dirty="0"/>
              <a:t>mental workload (e.g. attention &amp; WM limits)</a:t>
            </a:r>
          </a:p>
          <a:p>
            <a:pPr lvl="1"/>
            <a:r>
              <a:rPr lang="en-US" dirty="0"/>
              <a:t>planning &amp; problem solving (how does user select the method?)</a:t>
            </a:r>
          </a:p>
          <a:p>
            <a:pPr lvl="1"/>
            <a:r>
              <a:rPr lang="en-US" dirty="0"/>
              <a:t>fatigue</a:t>
            </a:r>
          </a:p>
          <a:p>
            <a:endParaRPr lang="en-US" dirty="0"/>
          </a:p>
        </p:txBody>
      </p:sp>
    </p:spTree>
    <p:extLst>
      <p:ext uri="{BB962C8B-B14F-4D97-AF65-F5344CB8AC3E}">
        <p14:creationId xmlns:p14="http://schemas.microsoft.com/office/powerpoint/2010/main" val="209777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6E97-575E-7F40-96FF-13B16534AE9F}"/>
              </a:ext>
            </a:extLst>
          </p:cNvPr>
          <p:cNvSpPr>
            <a:spLocks noGrp="1"/>
          </p:cNvSpPr>
          <p:nvPr>
            <p:ph type="title"/>
          </p:nvPr>
        </p:nvSpPr>
        <p:spPr/>
        <p:txBody>
          <a:bodyPr/>
          <a:lstStyle/>
          <a:p>
            <a:r>
              <a:rPr lang="en-US" dirty="0"/>
              <a:t>Consider this.</a:t>
            </a:r>
          </a:p>
        </p:txBody>
      </p:sp>
      <p:sp>
        <p:nvSpPr>
          <p:cNvPr id="3" name="Content Placeholder 2">
            <a:extLst>
              <a:ext uri="{FF2B5EF4-FFF2-40B4-BE49-F238E27FC236}">
                <a16:creationId xmlns:a16="http://schemas.microsoft.com/office/drawing/2014/main" id="{E485054F-529C-FB4C-AD16-3798FF41CE97}"/>
              </a:ext>
            </a:extLst>
          </p:cNvPr>
          <p:cNvSpPr>
            <a:spLocks noGrp="1"/>
          </p:cNvSpPr>
          <p:nvPr>
            <p:ph idx="1"/>
          </p:nvPr>
        </p:nvSpPr>
        <p:spPr>
          <a:xfrm>
            <a:off x="440267" y="1812472"/>
            <a:ext cx="6025847" cy="4353380"/>
          </a:xfrm>
        </p:spPr>
        <p:txBody>
          <a:bodyPr/>
          <a:lstStyle/>
          <a:p>
            <a:r>
              <a:rPr lang="en-US" sz="2400" dirty="0"/>
              <a:t>Tom opens up the home page and uses the microphone icon to input “</a:t>
            </a:r>
            <a:r>
              <a:rPr lang="en-US" sz="2400" i="1" dirty="0"/>
              <a:t>540 West Madison from Midway airport, public transportation</a:t>
            </a:r>
            <a:r>
              <a:rPr lang="en-US" sz="2400" dirty="0"/>
              <a:t>”. Then looks at the map and says “I don’t see the buses.” Tries 5 times. What’s the issue?</a:t>
            </a:r>
          </a:p>
          <a:p>
            <a:pPr marL="514350" indent="-514350">
              <a:buAutoNum type="alphaUcPeriod"/>
            </a:pPr>
            <a:r>
              <a:rPr lang="en-US" dirty="0"/>
              <a:t>Capture error</a:t>
            </a:r>
          </a:p>
          <a:p>
            <a:pPr marL="514350" indent="-514350">
              <a:buAutoNum type="alphaUcPeriod"/>
            </a:pPr>
            <a:r>
              <a:rPr lang="en-US" dirty="0"/>
              <a:t>Mode error</a:t>
            </a:r>
          </a:p>
          <a:p>
            <a:pPr marL="514350" indent="-514350">
              <a:buAutoNum type="alphaUcPeriod"/>
            </a:pPr>
            <a:r>
              <a:rPr lang="en-US" dirty="0"/>
              <a:t>Description error</a:t>
            </a:r>
          </a:p>
          <a:p>
            <a:pPr marL="514350" indent="-514350">
              <a:buAutoNum type="alphaUcPeriod"/>
            </a:pPr>
            <a:r>
              <a:rPr lang="en-US" dirty="0"/>
              <a:t>Mistake</a:t>
            </a:r>
          </a:p>
          <a:p>
            <a:pPr marL="514350" indent="-514350">
              <a:buAutoNum type="alphaUcPeriod"/>
            </a:pPr>
            <a:endParaRPr lang="en-US" dirty="0"/>
          </a:p>
        </p:txBody>
      </p:sp>
      <p:pic>
        <p:nvPicPr>
          <p:cNvPr id="5" name="Content Placeholder 10" descr="A screen shot of a computer&#10;&#10;Description automatically generated">
            <a:extLst>
              <a:ext uri="{FF2B5EF4-FFF2-40B4-BE49-F238E27FC236}">
                <a16:creationId xmlns:a16="http://schemas.microsoft.com/office/drawing/2014/main" id="{969A64D8-C3C8-C448-AFC0-D8107EFA0801}"/>
              </a:ext>
            </a:extLst>
          </p:cNvPr>
          <p:cNvPicPr>
            <a:picLocks noChangeAspect="1"/>
          </p:cNvPicPr>
          <p:nvPr/>
        </p:nvPicPr>
        <p:blipFill rotWithShape="1">
          <a:blip r:embed="rId2"/>
          <a:srcRect l="3272" t="3536" r="8567" b="2998"/>
          <a:stretch/>
        </p:blipFill>
        <p:spPr bwMode="auto">
          <a:xfrm>
            <a:off x="6583511" y="1556544"/>
            <a:ext cx="5313194" cy="395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477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6E97-575E-7F40-96FF-13B16534AE9F}"/>
              </a:ext>
            </a:extLst>
          </p:cNvPr>
          <p:cNvSpPr>
            <a:spLocks noGrp="1"/>
          </p:cNvSpPr>
          <p:nvPr>
            <p:ph type="title"/>
          </p:nvPr>
        </p:nvSpPr>
        <p:spPr/>
        <p:txBody>
          <a:bodyPr/>
          <a:lstStyle/>
          <a:p>
            <a:r>
              <a:rPr lang="en-US" dirty="0"/>
              <a:t>Consider this.</a:t>
            </a:r>
          </a:p>
        </p:txBody>
      </p:sp>
      <p:sp>
        <p:nvSpPr>
          <p:cNvPr id="3" name="Content Placeholder 2">
            <a:extLst>
              <a:ext uri="{FF2B5EF4-FFF2-40B4-BE49-F238E27FC236}">
                <a16:creationId xmlns:a16="http://schemas.microsoft.com/office/drawing/2014/main" id="{E485054F-529C-FB4C-AD16-3798FF41CE97}"/>
              </a:ext>
            </a:extLst>
          </p:cNvPr>
          <p:cNvSpPr>
            <a:spLocks noGrp="1"/>
          </p:cNvSpPr>
          <p:nvPr>
            <p:ph idx="1"/>
          </p:nvPr>
        </p:nvSpPr>
        <p:spPr>
          <a:xfrm>
            <a:off x="440267" y="1812472"/>
            <a:ext cx="6025847" cy="4353380"/>
          </a:xfrm>
        </p:spPr>
        <p:txBody>
          <a:bodyPr/>
          <a:lstStyle/>
          <a:p>
            <a:r>
              <a:rPr lang="en-US" sz="2400" dirty="0"/>
              <a:t>Tom opens up the home page and uses the microphone icon to input “</a:t>
            </a:r>
            <a:r>
              <a:rPr lang="en-US" sz="2400" i="1" dirty="0"/>
              <a:t>540 West Madison from Midway airport, public transportation</a:t>
            </a:r>
            <a:r>
              <a:rPr lang="en-US" sz="2400" dirty="0"/>
              <a:t>”. Then looks at the map and says “I don’t see the buses.” Tries 5 times. What’s the issue?</a:t>
            </a:r>
          </a:p>
          <a:p>
            <a:pPr marL="514350" indent="-514350">
              <a:buAutoNum type="alphaUcPeriod"/>
            </a:pPr>
            <a:r>
              <a:rPr lang="en-US" dirty="0"/>
              <a:t>Capture error</a:t>
            </a:r>
          </a:p>
          <a:p>
            <a:pPr marL="514350" indent="-514350">
              <a:buAutoNum type="alphaUcPeriod"/>
            </a:pPr>
            <a:r>
              <a:rPr lang="en-US" dirty="0">
                <a:solidFill>
                  <a:srgbClr val="00B050"/>
                </a:solidFill>
              </a:rPr>
              <a:t>Mode error</a:t>
            </a:r>
          </a:p>
          <a:p>
            <a:pPr marL="514350" indent="-514350">
              <a:buAutoNum type="alphaUcPeriod"/>
            </a:pPr>
            <a:r>
              <a:rPr lang="en-US" dirty="0"/>
              <a:t>Description error</a:t>
            </a:r>
          </a:p>
          <a:p>
            <a:pPr marL="514350" indent="-514350">
              <a:buAutoNum type="alphaUcPeriod"/>
            </a:pPr>
            <a:r>
              <a:rPr lang="en-US" dirty="0"/>
              <a:t>Mistake</a:t>
            </a:r>
          </a:p>
          <a:p>
            <a:pPr marL="514350" indent="-514350">
              <a:buAutoNum type="alphaUcPeriod"/>
            </a:pPr>
            <a:endParaRPr lang="en-US" dirty="0"/>
          </a:p>
        </p:txBody>
      </p:sp>
      <p:pic>
        <p:nvPicPr>
          <p:cNvPr id="5" name="Content Placeholder 10" descr="A screen shot of a computer&#10;&#10;Description automatically generated">
            <a:extLst>
              <a:ext uri="{FF2B5EF4-FFF2-40B4-BE49-F238E27FC236}">
                <a16:creationId xmlns:a16="http://schemas.microsoft.com/office/drawing/2014/main" id="{969A64D8-C3C8-C448-AFC0-D8107EFA0801}"/>
              </a:ext>
            </a:extLst>
          </p:cNvPr>
          <p:cNvPicPr>
            <a:picLocks noChangeAspect="1"/>
          </p:cNvPicPr>
          <p:nvPr/>
        </p:nvPicPr>
        <p:blipFill rotWithShape="1">
          <a:blip r:embed="rId2"/>
          <a:srcRect l="3272" t="3536" r="8567" b="2998"/>
          <a:stretch/>
        </p:blipFill>
        <p:spPr bwMode="auto">
          <a:xfrm>
            <a:off x="6583511" y="1556544"/>
            <a:ext cx="5313194" cy="395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414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72FC-4992-CC4A-8C40-80295E5E15C8}"/>
              </a:ext>
            </a:extLst>
          </p:cNvPr>
          <p:cNvSpPr>
            <a:spLocks noGrp="1"/>
          </p:cNvSpPr>
          <p:nvPr>
            <p:ph type="title"/>
          </p:nvPr>
        </p:nvSpPr>
        <p:spPr/>
        <p:txBody>
          <a:bodyPr/>
          <a:lstStyle/>
          <a:p>
            <a:r>
              <a:rPr lang="en-US" dirty="0"/>
              <a:t>Thigs we have learned</a:t>
            </a:r>
          </a:p>
        </p:txBody>
      </p:sp>
      <p:sp>
        <p:nvSpPr>
          <p:cNvPr id="3" name="Content Placeholder 2">
            <a:extLst>
              <a:ext uri="{FF2B5EF4-FFF2-40B4-BE49-F238E27FC236}">
                <a16:creationId xmlns:a16="http://schemas.microsoft.com/office/drawing/2014/main" id="{EB3FFC87-F0E6-F14E-A68D-182D09F31173}"/>
              </a:ext>
            </a:extLst>
          </p:cNvPr>
          <p:cNvSpPr>
            <a:spLocks noGrp="1"/>
          </p:cNvSpPr>
          <p:nvPr>
            <p:ph idx="1"/>
          </p:nvPr>
        </p:nvSpPr>
        <p:spPr>
          <a:xfrm>
            <a:off x="440268" y="1556544"/>
            <a:ext cx="5860780" cy="4403553"/>
          </a:xfrm>
        </p:spPr>
        <p:txBody>
          <a:bodyPr/>
          <a:lstStyle/>
          <a:p>
            <a:r>
              <a:rPr lang="en-US" sz="2400" dirty="0">
                <a:solidFill>
                  <a:srgbClr val="00B050"/>
                </a:solidFill>
              </a:rPr>
              <a:t>Usability dimensions</a:t>
            </a:r>
          </a:p>
          <a:p>
            <a:pPr lvl="1"/>
            <a:r>
              <a:rPr lang="en-US" sz="2000" dirty="0"/>
              <a:t>Learnability</a:t>
            </a:r>
          </a:p>
          <a:p>
            <a:pPr lvl="1"/>
            <a:r>
              <a:rPr lang="en-US" sz="2000" dirty="0"/>
              <a:t>Efficiency</a:t>
            </a:r>
          </a:p>
          <a:p>
            <a:pPr lvl="1"/>
            <a:r>
              <a:rPr lang="en-US" sz="2000" dirty="0"/>
              <a:t>Safety</a:t>
            </a:r>
          </a:p>
          <a:p>
            <a:pPr lvl="1"/>
            <a:r>
              <a:rPr lang="en-US" sz="2000" dirty="0"/>
              <a:t>Accessibility</a:t>
            </a:r>
          </a:p>
          <a:p>
            <a:r>
              <a:rPr lang="en-US" sz="2400" dirty="0"/>
              <a:t>UI prototyping</a:t>
            </a:r>
          </a:p>
          <a:p>
            <a:pPr lvl="1"/>
            <a:r>
              <a:rPr lang="en-US" sz="2000" dirty="0"/>
              <a:t>User-centered design </a:t>
            </a:r>
          </a:p>
          <a:p>
            <a:pPr lvl="1"/>
            <a:r>
              <a:rPr lang="en-US" sz="2000" dirty="0"/>
              <a:t>Prototyping</a:t>
            </a:r>
          </a:p>
          <a:p>
            <a:pPr lvl="1"/>
            <a:r>
              <a:rPr lang="en-US" sz="2000" dirty="0"/>
              <a:t>UI software architecture</a:t>
            </a:r>
          </a:p>
          <a:p>
            <a:pPr lvl="1"/>
            <a:r>
              <a:rPr lang="en-US" sz="2000" dirty="0"/>
              <a:t>Input</a:t>
            </a:r>
          </a:p>
          <a:p>
            <a:pPr lvl="1"/>
            <a:r>
              <a:rPr lang="en-US" sz="2000" dirty="0"/>
              <a:t>Output</a:t>
            </a:r>
          </a:p>
          <a:p>
            <a:endParaRPr lang="en-US" sz="2400" dirty="0"/>
          </a:p>
        </p:txBody>
      </p:sp>
      <p:sp>
        <p:nvSpPr>
          <p:cNvPr id="4" name="Content Placeholder 2">
            <a:extLst>
              <a:ext uri="{FF2B5EF4-FFF2-40B4-BE49-F238E27FC236}">
                <a16:creationId xmlns:a16="http://schemas.microsoft.com/office/drawing/2014/main" id="{9455C6EF-55DB-0A4F-B879-62A15C4CA5B5}"/>
              </a:ext>
            </a:extLst>
          </p:cNvPr>
          <p:cNvSpPr txBox="1">
            <a:spLocks/>
          </p:cNvSpPr>
          <p:nvPr/>
        </p:nvSpPr>
        <p:spPr bwMode="auto">
          <a:xfrm>
            <a:off x="6096000" y="1556544"/>
            <a:ext cx="5860780" cy="440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a:t>Visual design</a:t>
            </a:r>
          </a:p>
          <a:p>
            <a:pPr lvl="1"/>
            <a:r>
              <a:rPr lang="en-US" sz="2000" kern="0" dirty="0"/>
              <a:t>Graphic Design</a:t>
            </a:r>
          </a:p>
          <a:p>
            <a:pPr lvl="1"/>
            <a:r>
              <a:rPr lang="en-US" sz="2000" kern="0" dirty="0"/>
              <a:t>Layout</a:t>
            </a:r>
          </a:p>
          <a:p>
            <a:r>
              <a:rPr lang="en-US" sz="2400" kern="0" dirty="0">
                <a:solidFill>
                  <a:srgbClr val="00B050"/>
                </a:solidFill>
              </a:rPr>
              <a:t>User testing</a:t>
            </a:r>
          </a:p>
          <a:p>
            <a:pPr lvl="1"/>
            <a:r>
              <a:rPr lang="en-US" sz="2000" kern="0" dirty="0"/>
              <a:t>Intro to user testing</a:t>
            </a:r>
          </a:p>
          <a:p>
            <a:pPr lvl="1"/>
            <a:r>
              <a:rPr lang="en-US" sz="2000" kern="0" dirty="0"/>
              <a:t>Heuristic evaluation</a:t>
            </a:r>
          </a:p>
          <a:p>
            <a:endParaRPr lang="en-US" sz="2400" kern="0" dirty="0"/>
          </a:p>
        </p:txBody>
      </p:sp>
    </p:spTree>
    <p:extLst>
      <p:ext uri="{BB962C8B-B14F-4D97-AF65-F5344CB8AC3E}">
        <p14:creationId xmlns:p14="http://schemas.microsoft.com/office/powerpoint/2010/main" val="316287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864F-9372-4C5F-96A2-F7FC366DD22D}"/>
              </a:ext>
            </a:extLst>
          </p:cNvPr>
          <p:cNvSpPr>
            <a:spLocks noGrp="1"/>
          </p:cNvSpPr>
          <p:nvPr>
            <p:ph type="title"/>
          </p:nvPr>
        </p:nvSpPr>
        <p:spPr/>
        <p:txBody>
          <a:bodyPr/>
          <a:lstStyle/>
          <a:p>
            <a:r>
              <a:rPr lang="en-US" dirty="0"/>
              <a:t>Types of human errors</a:t>
            </a:r>
          </a:p>
        </p:txBody>
      </p:sp>
      <p:sp>
        <p:nvSpPr>
          <p:cNvPr id="3" name="Content Placeholder 2">
            <a:extLst>
              <a:ext uri="{FF2B5EF4-FFF2-40B4-BE49-F238E27FC236}">
                <a16:creationId xmlns:a16="http://schemas.microsoft.com/office/drawing/2014/main" id="{FE49F882-DA7C-4DDF-B7AC-BACC26C0DAB3}"/>
              </a:ext>
            </a:extLst>
          </p:cNvPr>
          <p:cNvSpPr>
            <a:spLocks noGrp="1"/>
          </p:cNvSpPr>
          <p:nvPr>
            <p:ph idx="1"/>
          </p:nvPr>
        </p:nvSpPr>
        <p:spPr/>
        <p:txBody>
          <a:bodyPr/>
          <a:lstStyle/>
          <a:p>
            <a:r>
              <a:rPr lang="en-US" dirty="0"/>
              <a:t>Slip</a:t>
            </a:r>
          </a:p>
          <a:p>
            <a:r>
              <a:rPr lang="en-US" dirty="0"/>
              <a:t>Lapse</a:t>
            </a:r>
          </a:p>
          <a:p>
            <a:r>
              <a:rPr lang="en-US" dirty="0"/>
              <a:t>Mistake</a:t>
            </a:r>
          </a:p>
        </p:txBody>
      </p:sp>
    </p:spTree>
    <p:extLst>
      <p:ext uri="{BB962C8B-B14F-4D97-AF65-F5344CB8AC3E}">
        <p14:creationId xmlns:p14="http://schemas.microsoft.com/office/powerpoint/2010/main" val="85089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EE6A-9C81-43BD-B01A-DA9407B03D54}"/>
              </a:ext>
            </a:extLst>
          </p:cNvPr>
          <p:cNvSpPr>
            <a:spLocks noGrp="1"/>
          </p:cNvSpPr>
          <p:nvPr>
            <p:ph type="title"/>
          </p:nvPr>
        </p:nvSpPr>
        <p:spPr>
          <a:xfrm>
            <a:off x="440267" y="908050"/>
            <a:ext cx="11319933" cy="958850"/>
          </a:xfrm>
        </p:spPr>
        <p:txBody>
          <a:bodyPr/>
          <a:lstStyle/>
          <a:p>
            <a:r>
              <a:rPr lang="en-US" dirty="0"/>
              <a:t>During taking an action, humans may do an error</a:t>
            </a:r>
          </a:p>
        </p:txBody>
      </p:sp>
      <p:sp>
        <p:nvSpPr>
          <p:cNvPr id="3" name="Content Placeholder 2">
            <a:extLst>
              <a:ext uri="{FF2B5EF4-FFF2-40B4-BE49-F238E27FC236}">
                <a16:creationId xmlns:a16="http://schemas.microsoft.com/office/drawing/2014/main" id="{3278FA95-4C1E-452D-A790-E3BE0374EC8F}"/>
              </a:ext>
            </a:extLst>
          </p:cNvPr>
          <p:cNvSpPr>
            <a:spLocks noGrp="1"/>
          </p:cNvSpPr>
          <p:nvPr>
            <p:ph idx="1"/>
          </p:nvPr>
        </p:nvSpPr>
        <p:spPr>
          <a:xfrm>
            <a:off x="440267" y="2087880"/>
            <a:ext cx="11319933" cy="4077971"/>
          </a:xfrm>
        </p:spPr>
        <p:txBody>
          <a:bodyPr/>
          <a:lstStyle/>
          <a:p>
            <a:r>
              <a:rPr lang="en-US" dirty="0"/>
              <a:t>Human error </a:t>
            </a:r>
            <a:r>
              <a:rPr lang="en-US" dirty="0">
                <a:latin typeface="Segoe UI Symbol" panose="020B0502040204020203" pitchFamily="34" charset="0"/>
                <a:ea typeface="Segoe UI Symbol" panose="020B0502040204020203" pitchFamily="34" charset="0"/>
              </a:rPr>
              <a:t>≠ </a:t>
            </a:r>
            <a:r>
              <a:rPr lang="en-US" dirty="0">
                <a:ea typeface="Segoe UI Symbol" panose="020B0502040204020203" pitchFamily="34" charset="0"/>
              </a:rPr>
              <a:t>System error</a:t>
            </a:r>
          </a:p>
          <a:p>
            <a:r>
              <a:rPr lang="en-US" dirty="0">
                <a:ea typeface="Segoe UI Symbol" panose="020B0502040204020203" pitchFamily="34" charset="0"/>
              </a:rPr>
              <a:t>Even if an interface is easy to learn and quick to use, it may produce more errors than intended. Hence we need to concern ourselves with safety of a UI.</a:t>
            </a:r>
            <a:endParaRPr lang="en-US" dirty="0"/>
          </a:p>
        </p:txBody>
      </p:sp>
    </p:spTree>
    <p:extLst>
      <p:ext uri="{BB962C8B-B14F-4D97-AF65-F5344CB8AC3E}">
        <p14:creationId xmlns:p14="http://schemas.microsoft.com/office/powerpoint/2010/main" val="322599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4B55-94D1-4FEA-9555-CDE5C205D405}"/>
              </a:ext>
            </a:extLst>
          </p:cNvPr>
          <p:cNvSpPr>
            <a:spLocks noGrp="1"/>
          </p:cNvSpPr>
          <p:nvPr>
            <p:ph type="title"/>
          </p:nvPr>
        </p:nvSpPr>
        <p:spPr/>
        <p:txBody>
          <a:bodyPr/>
          <a:lstStyle/>
          <a:p>
            <a:r>
              <a:rPr lang="en-US" dirty="0"/>
              <a:t>Slip</a:t>
            </a:r>
          </a:p>
        </p:txBody>
      </p:sp>
      <p:sp>
        <p:nvSpPr>
          <p:cNvPr id="3" name="Content Placeholder 2">
            <a:extLst>
              <a:ext uri="{FF2B5EF4-FFF2-40B4-BE49-F238E27FC236}">
                <a16:creationId xmlns:a16="http://schemas.microsoft.com/office/drawing/2014/main" id="{55567EFA-C6D1-4D5E-A452-471719CDC25D}"/>
              </a:ext>
            </a:extLst>
          </p:cNvPr>
          <p:cNvSpPr>
            <a:spLocks noGrp="1"/>
          </p:cNvSpPr>
          <p:nvPr>
            <p:ph idx="1"/>
          </p:nvPr>
        </p:nvSpPr>
        <p:spPr/>
        <p:txBody>
          <a:bodyPr/>
          <a:lstStyle/>
          <a:p>
            <a:r>
              <a:rPr lang="en-US" dirty="0"/>
              <a:t>Slip is a failure of execution</a:t>
            </a:r>
          </a:p>
          <a:p>
            <a:r>
              <a:rPr lang="en-US" dirty="0"/>
              <a:t>Failure to correctly execute a procedure</a:t>
            </a:r>
          </a:p>
          <a:p>
            <a:r>
              <a:rPr lang="en-US" dirty="0"/>
              <a:t>Typically found in skilled behavior</a:t>
            </a:r>
          </a:p>
        </p:txBody>
      </p:sp>
    </p:spTree>
    <p:extLst>
      <p:ext uri="{BB962C8B-B14F-4D97-AF65-F5344CB8AC3E}">
        <p14:creationId xmlns:p14="http://schemas.microsoft.com/office/powerpoint/2010/main" val="262472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466F-E74B-4B5E-A25A-FB0F4AF577D2}"/>
              </a:ext>
            </a:extLst>
          </p:cNvPr>
          <p:cNvSpPr>
            <a:spLocks noGrp="1"/>
          </p:cNvSpPr>
          <p:nvPr>
            <p:ph type="title"/>
          </p:nvPr>
        </p:nvSpPr>
        <p:spPr/>
        <p:txBody>
          <a:bodyPr/>
          <a:lstStyle/>
          <a:p>
            <a:r>
              <a:rPr lang="en-US" dirty="0"/>
              <a:t>Mistake</a:t>
            </a:r>
          </a:p>
        </p:txBody>
      </p:sp>
      <p:sp>
        <p:nvSpPr>
          <p:cNvPr id="3" name="Content Placeholder 2">
            <a:extLst>
              <a:ext uri="{FF2B5EF4-FFF2-40B4-BE49-F238E27FC236}">
                <a16:creationId xmlns:a16="http://schemas.microsoft.com/office/drawing/2014/main" id="{D3B63682-448B-48D5-8765-547832F56033}"/>
              </a:ext>
            </a:extLst>
          </p:cNvPr>
          <p:cNvSpPr>
            <a:spLocks noGrp="1"/>
          </p:cNvSpPr>
          <p:nvPr>
            <p:ph idx="1"/>
          </p:nvPr>
        </p:nvSpPr>
        <p:spPr>
          <a:xfrm>
            <a:off x="440267" y="2103120"/>
            <a:ext cx="11319933" cy="4062731"/>
          </a:xfrm>
        </p:spPr>
        <p:txBody>
          <a:bodyPr/>
          <a:lstStyle/>
          <a:p>
            <a:r>
              <a:rPr lang="en-US" dirty="0"/>
              <a:t>A mistake is an error made in planning or rule application.</a:t>
            </a:r>
          </a:p>
          <a:p>
            <a:r>
              <a:rPr lang="en-US" dirty="0"/>
              <a:t>One way of classifying cognitive behavior is into:</a:t>
            </a:r>
          </a:p>
          <a:p>
            <a:pPr lvl="1"/>
            <a:r>
              <a:rPr lang="en-US" dirty="0"/>
              <a:t>skill-based (learned procedures), </a:t>
            </a:r>
          </a:p>
          <a:p>
            <a:pPr lvl="1"/>
            <a:r>
              <a:rPr lang="en-US" dirty="0"/>
              <a:t>rule-based (application of learned if-then rules), </a:t>
            </a:r>
          </a:p>
          <a:p>
            <a:pPr lvl="1"/>
            <a:r>
              <a:rPr lang="en-US" dirty="0"/>
              <a:t>and knowledge-based (problem solving, logic, experimentation, etc.) </a:t>
            </a:r>
          </a:p>
          <a:p>
            <a:r>
              <a:rPr lang="en-US" dirty="0"/>
              <a:t>Mistakes are errors in rule-based or knowledge-based behavior</a:t>
            </a:r>
          </a:p>
        </p:txBody>
      </p:sp>
    </p:spTree>
    <p:extLst>
      <p:ext uri="{BB962C8B-B14F-4D97-AF65-F5344CB8AC3E}">
        <p14:creationId xmlns:p14="http://schemas.microsoft.com/office/powerpoint/2010/main" val="125042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B6A0-2A59-4621-87BC-6BB9C84BB1A9}"/>
              </a:ext>
            </a:extLst>
          </p:cNvPr>
          <p:cNvSpPr>
            <a:spLocks noGrp="1"/>
          </p:cNvSpPr>
          <p:nvPr>
            <p:ph type="title"/>
          </p:nvPr>
        </p:nvSpPr>
        <p:spPr/>
        <p:txBody>
          <a:bodyPr/>
          <a:lstStyle/>
          <a:p>
            <a:r>
              <a:rPr lang="en-US" dirty="0"/>
              <a:t>Digging deeper into error types</a:t>
            </a:r>
          </a:p>
        </p:txBody>
      </p:sp>
      <p:sp>
        <p:nvSpPr>
          <p:cNvPr id="3" name="Content Placeholder 2">
            <a:extLst>
              <a:ext uri="{FF2B5EF4-FFF2-40B4-BE49-F238E27FC236}">
                <a16:creationId xmlns:a16="http://schemas.microsoft.com/office/drawing/2014/main" id="{AD3AA7CE-2246-459F-A523-C11D74FF14B0}"/>
              </a:ext>
            </a:extLst>
          </p:cNvPr>
          <p:cNvSpPr>
            <a:spLocks noGrp="1"/>
          </p:cNvSpPr>
          <p:nvPr>
            <p:ph idx="1"/>
          </p:nvPr>
        </p:nvSpPr>
        <p:spPr/>
        <p:txBody>
          <a:bodyPr/>
          <a:lstStyle/>
          <a:p>
            <a:endParaRPr lang="en-US"/>
          </a:p>
        </p:txBody>
      </p:sp>
      <p:pic>
        <p:nvPicPr>
          <p:cNvPr id="5122" name="Picture 2" descr="https://lh3.googleusercontent.com/oAT2jsUMKzTIWEEcx7xgv7dMEEk3iu4ccHYbAU-B64v6xCfJ7mBoH6DPXXq6pYGkuI2Bi3O8HZM4td7VqVP8jMLNahVQ9l--tusARiwZXgHdEqi46HFJvS3EbzLU0YjUpl-VB7J8">
            <a:extLst>
              <a:ext uri="{FF2B5EF4-FFF2-40B4-BE49-F238E27FC236}">
                <a16:creationId xmlns:a16="http://schemas.microsoft.com/office/drawing/2014/main" id="{711E0554-61F9-45C0-89F1-60D232DF5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720" y="1613842"/>
            <a:ext cx="7680960" cy="4886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94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B658-1435-4A0A-A8AF-15E2A7C8FB47}"/>
              </a:ext>
            </a:extLst>
          </p:cNvPr>
          <p:cNvSpPr>
            <a:spLocks noGrp="1"/>
          </p:cNvSpPr>
          <p:nvPr>
            <p:ph type="title"/>
          </p:nvPr>
        </p:nvSpPr>
        <p:spPr/>
        <p:txBody>
          <a:bodyPr/>
          <a:lstStyle/>
          <a:p>
            <a:r>
              <a:rPr lang="en-US" dirty="0"/>
              <a:t>Different kinds of slips</a:t>
            </a:r>
          </a:p>
        </p:txBody>
      </p:sp>
      <p:sp>
        <p:nvSpPr>
          <p:cNvPr id="3" name="Content Placeholder 2">
            <a:extLst>
              <a:ext uri="{FF2B5EF4-FFF2-40B4-BE49-F238E27FC236}">
                <a16:creationId xmlns:a16="http://schemas.microsoft.com/office/drawing/2014/main" id="{63AD24BE-06A6-44E7-9E13-F6CC3375CC6C}"/>
              </a:ext>
            </a:extLst>
          </p:cNvPr>
          <p:cNvSpPr>
            <a:spLocks noGrp="1"/>
          </p:cNvSpPr>
          <p:nvPr>
            <p:ph idx="1"/>
          </p:nvPr>
        </p:nvSpPr>
        <p:spPr/>
        <p:txBody>
          <a:bodyPr/>
          <a:lstStyle/>
          <a:p>
            <a:r>
              <a:rPr lang="en-US" dirty="0"/>
              <a:t>Capture error</a:t>
            </a:r>
          </a:p>
          <a:p>
            <a:r>
              <a:rPr lang="en-US" dirty="0"/>
              <a:t>Description error</a:t>
            </a:r>
          </a:p>
          <a:p>
            <a:r>
              <a:rPr lang="en-US" dirty="0"/>
              <a:t>Mode error</a:t>
            </a:r>
          </a:p>
        </p:txBody>
      </p:sp>
    </p:spTree>
    <p:extLst>
      <p:ext uri="{BB962C8B-B14F-4D97-AF65-F5344CB8AC3E}">
        <p14:creationId xmlns:p14="http://schemas.microsoft.com/office/powerpoint/2010/main" val="345504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8AB78-A18F-40D6-9F59-355BCCCAF1C2}"/>
              </a:ext>
            </a:extLst>
          </p:cNvPr>
          <p:cNvSpPr>
            <a:spLocks noGrp="1"/>
          </p:cNvSpPr>
          <p:nvPr>
            <p:ph type="title"/>
          </p:nvPr>
        </p:nvSpPr>
        <p:spPr/>
        <p:txBody>
          <a:bodyPr/>
          <a:lstStyle/>
          <a:p>
            <a:r>
              <a:rPr lang="en-US" dirty="0"/>
              <a:t>Capture Error</a:t>
            </a:r>
          </a:p>
        </p:txBody>
      </p:sp>
      <p:sp>
        <p:nvSpPr>
          <p:cNvPr id="3" name="Content Placeholder 2">
            <a:extLst>
              <a:ext uri="{FF2B5EF4-FFF2-40B4-BE49-F238E27FC236}">
                <a16:creationId xmlns:a16="http://schemas.microsoft.com/office/drawing/2014/main" id="{66669C3E-314B-4C24-8E75-4B86D60C9617}"/>
              </a:ext>
            </a:extLst>
          </p:cNvPr>
          <p:cNvSpPr>
            <a:spLocks noGrp="1"/>
          </p:cNvSpPr>
          <p:nvPr>
            <p:ph idx="1"/>
          </p:nvPr>
        </p:nvSpPr>
        <p:spPr>
          <a:xfrm>
            <a:off x="440267" y="1927860"/>
            <a:ext cx="11319933" cy="3902711"/>
          </a:xfrm>
        </p:spPr>
        <p:txBody>
          <a:bodyPr/>
          <a:lstStyle/>
          <a:p>
            <a:r>
              <a:rPr lang="en-US" dirty="0"/>
              <a:t>A </a:t>
            </a:r>
            <a:r>
              <a:rPr lang="en-US" b="1" dirty="0"/>
              <a:t>capture slip</a:t>
            </a:r>
            <a:r>
              <a:rPr lang="en-US" dirty="0"/>
              <a:t> occurs when a person starts executing one sequence of actions, but then veers off into another (usually more familiar) sequence that happened to start the same way. </a:t>
            </a:r>
          </a:p>
          <a:p>
            <a:r>
              <a:rPr lang="en-US" dirty="0"/>
              <a:t>E.g., driving to school instead of to the dentist</a:t>
            </a:r>
          </a:p>
          <a:p>
            <a:r>
              <a:rPr lang="en-US" dirty="0"/>
              <a:t>E.g., if a user intends just to save the file (:w) but accidentally quits as well (:</a:t>
            </a:r>
            <a:r>
              <a:rPr lang="en-US" dirty="0" err="1"/>
              <a:t>wq</a:t>
            </a:r>
            <a:r>
              <a:rPr lang="en-US" dirty="0"/>
              <a:t>), then they’ve committed a capture error.</a:t>
            </a:r>
          </a:p>
          <a:p>
            <a:r>
              <a:rPr lang="en-US" dirty="0"/>
              <a:t>A good mental picture for this is that you’ve developed a mental groove from executing the same sequence of actions repeatedly, and this groove tends to capture other sequences that start the same way.</a:t>
            </a:r>
          </a:p>
        </p:txBody>
      </p:sp>
    </p:spTree>
    <p:extLst>
      <p:ext uri="{BB962C8B-B14F-4D97-AF65-F5344CB8AC3E}">
        <p14:creationId xmlns:p14="http://schemas.microsoft.com/office/powerpoint/2010/main" val="321879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6E85-666E-4C21-A164-B097235F3C19}"/>
              </a:ext>
            </a:extLst>
          </p:cNvPr>
          <p:cNvSpPr>
            <a:spLocks noGrp="1"/>
          </p:cNvSpPr>
          <p:nvPr>
            <p:ph type="title"/>
          </p:nvPr>
        </p:nvSpPr>
        <p:spPr/>
        <p:txBody>
          <a:bodyPr/>
          <a:lstStyle/>
          <a:p>
            <a:r>
              <a:rPr lang="en-US" dirty="0"/>
              <a:t>Description error</a:t>
            </a:r>
            <a:br>
              <a:rPr lang="en-US" dirty="0"/>
            </a:br>
            <a:endParaRPr lang="en-US" dirty="0"/>
          </a:p>
        </p:txBody>
      </p:sp>
      <p:sp>
        <p:nvSpPr>
          <p:cNvPr id="3" name="Content Placeholder 2">
            <a:extLst>
              <a:ext uri="{FF2B5EF4-FFF2-40B4-BE49-F238E27FC236}">
                <a16:creationId xmlns:a16="http://schemas.microsoft.com/office/drawing/2014/main" id="{7EFF27E4-957F-4F79-BAB2-F38B24B48A88}"/>
              </a:ext>
            </a:extLst>
          </p:cNvPr>
          <p:cNvSpPr>
            <a:spLocks noGrp="1"/>
          </p:cNvSpPr>
          <p:nvPr>
            <p:ph idx="1"/>
          </p:nvPr>
        </p:nvSpPr>
        <p:spPr>
          <a:xfrm>
            <a:off x="440267" y="2042160"/>
            <a:ext cx="11319933" cy="4123691"/>
          </a:xfrm>
        </p:spPr>
        <p:txBody>
          <a:bodyPr/>
          <a:lstStyle/>
          <a:p>
            <a:r>
              <a:rPr lang="en-US" dirty="0"/>
              <a:t>A </a:t>
            </a:r>
            <a:r>
              <a:rPr lang="en-US" b="1" dirty="0"/>
              <a:t>description slip</a:t>
            </a:r>
            <a:r>
              <a:rPr lang="en-US" dirty="0"/>
              <a:t> occurs when two actions are very similar (NOT the result of the actions). The user intends to do one action, but accidentally substitutes the other.</a:t>
            </a:r>
          </a:p>
          <a:p>
            <a:endParaRPr lang="en-US" dirty="0"/>
          </a:p>
          <a:p>
            <a:r>
              <a:rPr lang="en-US" dirty="0"/>
              <a:t>Consistency (same) is good for learning</a:t>
            </a:r>
          </a:p>
          <a:p>
            <a:r>
              <a:rPr lang="en-US" dirty="0"/>
              <a:t>Inadvertent similarity (close but not quite) is bad for safety</a:t>
            </a:r>
          </a:p>
          <a:p>
            <a:pPr marL="0" indent="0">
              <a:buNone/>
            </a:pPr>
            <a:endParaRPr lang="en-US" dirty="0"/>
          </a:p>
        </p:txBody>
      </p:sp>
      <p:pic>
        <p:nvPicPr>
          <p:cNvPr id="6146" name="Picture 2" descr="https://lh3.googleusercontent.com/rFujvHTtfVs9yyvQg5Tlljl_fZSiOwk4jIqvZTCXLjsO8fUiskyshhrLNC9LxZebWnceaMi5qFO8Wf1qQaIcekTnCJfpdVlVWEanVhshzxSUUnFDQxuvLE_klT3uYLomQyFsZ5fs">
            <a:extLst>
              <a:ext uri="{FF2B5EF4-FFF2-40B4-BE49-F238E27FC236}">
                <a16:creationId xmlns:a16="http://schemas.microsoft.com/office/drawing/2014/main" id="{344AC716-732A-465C-AD5D-BE49C1D759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20" b="40954"/>
          <a:stretch/>
        </p:blipFill>
        <p:spPr bwMode="auto">
          <a:xfrm>
            <a:off x="6670651" y="4542473"/>
            <a:ext cx="5376569" cy="231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44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46"/>
                                        </p:tgtEl>
                                        <p:attrNameLst>
                                          <p:attrName>style.visibility</p:attrName>
                                        </p:attrNameLst>
                                      </p:cBhvr>
                                      <p:to>
                                        <p:strVal val="visible"/>
                                      </p:to>
                                    </p:set>
                                    <p:animEffect transition="in" filter="fade">
                                      <p:cBhvr>
                                        <p:cTn id="2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B985-D9B4-49E9-9C28-461E4773EFEB}"/>
              </a:ext>
            </a:extLst>
          </p:cNvPr>
          <p:cNvSpPr>
            <a:spLocks noGrp="1"/>
          </p:cNvSpPr>
          <p:nvPr>
            <p:ph type="title"/>
          </p:nvPr>
        </p:nvSpPr>
        <p:spPr/>
        <p:txBody>
          <a:bodyPr/>
          <a:lstStyle/>
          <a:p>
            <a:r>
              <a:rPr lang="en-US" dirty="0"/>
              <a:t>Mode error</a:t>
            </a:r>
            <a:br>
              <a:rPr lang="en-US" dirty="0"/>
            </a:br>
            <a:endParaRPr lang="en-US" dirty="0"/>
          </a:p>
        </p:txBody>
      </p:sp>
      <p:sp>
        <p:nvSpPr>
          <p:cNvPr id="3" name="Content Placeholder 2">
            <a:extLst>
              <a:ext uri="{FF2B5EF4-FFF2-40B4-BE49-F238E27FC236}">
                <a16:creationId xmlns:a16="http://schemas.microsoft.com/office/drawing/2014/main" id="{0DD1C191-8C43-4C29-96DC-580CE2DB6E6C}"/>
              </a:ext>
            </a:extLst>
          </p:cNvPr>
          <p:cNvSpPr>
            <a:spLocks noGrp="1"/>
          </p:cNvSpPr>
          <p:nvPr>
            <p:ph idx="1"/>
          </p:nvPr>
        </p:nvSpPr>
        <p:spPr>
          <a:xfrm>
            <a:off x="440267" y="2042160"/>
            <a:ext cx="11319933" cy="4024631"/>
          </a:xfrm>
        </p:spPr>
        <p:txBody>
          <a:bodyPr/>
          <a:lstStyle/>
          <a:p>
            <a:r>
              <a:rPr lang="en-US" b="1" dirty="0"/>
              <a:t>Modes</a:t>
            </a:r>
            <a:r>
              <a:rPr lang="en-US" dirty="0"/>
              <a:t> are states in which the same action has different meanings.</a:t>
            </a:r>
          </a:p>
          <a:p>
            <a:r>
              <a:rPr lang="en-US" dirty="0"/>
              <a:t>For example, when Caps Lock mode is enabled on a keyboard, the letter keys produce uppercase letters. </a:t>
            </a:r>
          </a:p>
          <a:p>
            <a:r>
              <a:rPr lang="en-US" dirty="0"/>
              <a:t>The text editor vi is famous for its modes: in insert mode, letter keys are inserted into your text file, while in command mode (the default), the letter keys invoke editing commands. </a:t>
            </a:r>
          </a:p>
          <a:p>
            <a:r>
              <a:rPr lang="en-US" dirty="0"/>
              <a:t>Mode errors are generally slips, an error in the execution of a learned procedure, caused by failing to correctly evaluate the state of the interface.</a:t>
            </a:r>
            <a:br>
              <a:rPr lang="en-US" dirty="0"/>
            </a:br>
            <a:endParaRPr lang="en-US" dirty="0"/>
          </a:p>
        </p:txBody>
      </p:sp>
    </p:spTree>
    <p:extLst>
      <p:ext uri="{BB962C8B-B14F-4D97-AF65-F5344CB8AC3E}">
        <p14:creationId xmlns:p14="http://schemas.microsoft.com/office/powerpoint/2010/main" val="221177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B7F9-09C8-4A32-80CC-8A268246A467}"/>
              </a:ext>
            </a:extLst>
          </p:cNvPr>
          <p:cNvSpPr>
            <a:spLocks noGrp="1"/>
          </p:cNvSpPr>
          <p:nvPr>
            <p:ph type="title"/>
          </p:nvPr>
        </p:nvSpPr>
        <p:spPr/>
        <p:txBody>
          <a:bodyPr/>
          <a:lstStyle/>
          <a:p>
            <a:r>
              <a:rPr lang="en-US" dirty="0"/>
              <a:t>Causes of execution errors</a:t>
            </a:r>
          </a:p>
        </p:txBody>
      </p:sp>
      <p:sp>
        <p:nvSpPr>
          <p:cNvPr id="3" name="Content Placeholder 2">
            <a:extLst>
              <a:ext uri="{FF2B5EF4-FFF2-40B4-BE49-F238E27FC236}">
                <a16:creationId xmlns:a16="http://schemas.microsoft.com/office/drawing/2014/main" id="{22B2CC67-EE6B-4EAE-A110-0B4D7F604E91}"/>
              </a:ext>
            </a:extLst>
          </p:cNvPr>
          <p:cNvSpPr>
            <a:spLocks noGrp="1"/>
          </p:cNvSpPr>
          <p:nvPr>
            <p:ph idx="1"/>
          </p:nvPr>
        </p:nvSpPr>
        <p:spPr>
          <a:xfrm>
            <a:off x="440267" y="1882140"/>
            <a:ext cx="11319933" cy="4283711"/>
          </a:xfrm>
        </p:spPr>
        <p:txBody>
          <a:bodyPr/>
          <a:lstStyle/>
          <a:p>
            <a:r>
              <a:rPr lang="en-US" dirty="0"/>
              <a:t>Inattention or inappropriate attention</a:t>
            </a:r>
          </a:p>
          <a:p>
            <a:pPr lvl="1"/>
            <a:r>
              <a:rPr lang="en-US" dirty="0"/>
              <a:t>omission or distraction of attention at a key moment.</a:t>
            </a:r>
          </a:p>
          <a:p>
            <a:r>
              <a:rPr lang="en-US" dirty="0"/>
              <a:t>strong-but-wrong behavior.</a:t>
            </a:r>
          </a:p>
          <a:p>
            <a:pPr lvl="1"/>
            <a:r>
              <a:rPr lang="en-US" dirty="0"/>
              <a:t>the particular erroneous behavior chosen is often selected because of its high similarity to the correct behavior (as in capture and description slips), or of its high frequency relative to the correct behavior (as in capture slips). Very common, or very similar, patterns are strongly available for retrieval from human memory. (think elaborate rehearsal)</a:t>
            </a:r>
          </a:p>
          <a:p>
            <a:r>
              <a:rPr lang="en-US" dirty="0"/>
              <a:t>speed-accuracy tradeoff</a:t>
            </a:r>
          </a:p>
          <a:p>
            <a:pPr lvl="1"/>
            <a:r>
              <a:rPr lang="en-US" dirty="0"/>
              <a:t>We can force ourselves to make decisions faster (shorter reaction time) at the cost of making some of those decisions wrong.</a:t>
            </a:r>
            <a:br>
              <a:rPr lang="en-US" dirty="0"/>
            </a:br>
            <a:endParaRPr lang="en-US" dirty="0"/>
          </a:p>
          <a:p>
            <a:endParaRPr lang="en-US" dirty="0"/>
          </a:p>
        </p:txBody>
      </p:sp>
    </p:spTree>
    <p:extLst>
      <p:ext uri="{BB962C8B-B14F-4D97-AF65-F5344CB8AC3E}">
        <p14:creationId xmlns:p14="http://schemas.microsoft.com/office/powerpoint/2010/main" val="11839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4F22-3FB3-884D-A96B-37889AD216AC}"/>
              </a:ext>
            </a:extLst>
          </p:cNvPr>
          <p:cNvSpPr>
            <a:spLocks noGrp="1"/>
          </p:cNvSpPr>
          <p:nvPr>
            <p:ph type="title"/>
          </p:nvPr>
        </p:nvSpPr>
        <p:spPr/>
        <p:txBody>
          <a:bodyPr/>
          <a:lstStyle/>
          <a:p>
            <a:r>
              <a:rPr lang="en-US" sz="3200" dirty="0"/>
              <a:t>Usability</a:t>
            </a:r>
            <a:br>
              <a:rPr lang="en-US" sz="3200" dirty="0"/>
            </a:br>
            <a:endParaRPr lang="en-US" dirty="0"/>
          </a:p>
        </p:txBody>
      </p:sp>
      <p:sp>
        <p:nvSpPr>
          <p:cNvPr id="3" name="Content Placeholder 2">
            <a:extLst>
              <a:ext uri="{FF2B5EF4-FFF2-40B4-BE49-F238E27FC236}">
                <a16:creationId xmlns:a16="http://schemas.microsoft.com/office/drawing/2014/main" id="{FD28804F-E4C5-2548-93D5-9DDFEFD0B207}"/>
              </a:ext>
            </a:extLst>
          </p:cNvPr>
          <p:cNvSpPr>
            <a:spLocks noGrp="1"/>
          </p:cNvSpPr>
          <p:nvPr>
            <p:ph idx="1"/>
          </p:nvPr>
        </p:nvSpPr>
        <p:spPr>
          <a:xfrm>
            <a:off x="440267" y="1957388"/>
            <a:ext cx="11319933" cy="4208463"/>
          </a:xfrm>
        </p:spPr>
        <p:txBody>
          <a:bodyPr/>
          <a:lstStyle/>
          <a:p>
            <a:pPr marL="0" indent="0">
              <a:buNone/>
            </a:pPr>
            <a:r>
              <a:rPr lang="en-US" dirty="0"/>
              <a:t>Q: Why might users find this UI problematic?</a:t>
            </a:r>
          </a:p>
          <a:p>
            <a:pPr marL="0" indent="0">
              <a:buNone/>
            </a:pPr>
            <a:r>
              <a:rPr lang="en-US" dirty="0"/>
              <a:t>A: “It’s a usability problem.”</a:t>
            </a:r>
          </a:p>
          <a:p>
            <a:pPr marL="0" indent="0">
              <a:buNone/>
            </a:pPr>
            <a:endParaRPr lang="en-US" dirty="0"/>
          </a:p>
          <a:p>
            <a:endParaRPr lang="en-US" dirty="0"/>
          </a:p>
        </p:txBody>
      </p:sp>
      <p:pic>
        <p:nvPicPr>
          <p:cNvPr id="6" name="Picture 5">
            <a:extLst>
              <a:ext uri="{FF2B5EF4-FFF2-40B4-BE49-F238E27FC236}">
                <a16:creationId xmlns:a16="http://schemas.microsoft.com/office/drawing/2014/main" id="{276997E7-0C00-2F4E-AADB-45EF22FCB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733" y="2982913"/>
            <a:ext cx="4445000" cy="3340100"/>
          </a:xfrm>
          <a:prstGeom prst="rect">
            <a:avLst/>
          </a:prstGeom>
        </p:spPr>
      </p:pic>
    </p:spTree>
    <p:extLst>
      <p:ext uri="{BB962C8B-B14F-4D97-AF65-F5344CB8AC3E}">
        <p14:creationId xmlns:p14="http://schemas.microsoft.com/office/powerpoint/2010/main" val="52151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1B17-0ED0-4B60-BBB5-26CDD7F43997}"/>
              </a:ext>
            </a:extLst>
          </p:cNvPr>
          <p:cNvSpPr>
            <a:spLocks noGrp="1"/>
          </p:cNvSpPr>
          <p:nvPr>
            <p:ph type="title"/>
          </p:nvPr>
        </p:nvSpPr>
        <p:spPr/>
        <p:txBody>
          <a:bodyPr/>
          <a:lstStyle/>
          <a:p>
            <a:r>
              <a:rPr lang="en-US" dirty="0"/>
              <a:t>Efficiency can be traded off against safety</a:t>
            </a:r>
          </a:p>
        </p:txBody>
      </p:sp>
      <p:sp>
        <p:nvSpPr>
          <p:cNvPr id="3" name="Content Placeholder 2">
            <a:extLst>
              <a:ext uri="{FF2B5EF4-FFF2-40B4-BE49-F238E27FC236}">
                <a16:creationId xmlns:a16="http://schemas.microsoft.com/office/drawing/2014/main" id="{0F2341DF-8112-4112-8D5B-EEFDDCB4DC23}"/>
              </a:ext>
            </a:extLst>
          </p:cNvPr>
          <p:cNvSpPr>
            <a:spLocks noGrp="1"/>
          </p:cNvSpPr>
          <p:nvPr>
            <p:ph idx="1"/>
          </p:nvPr>
        </p:nvSpPr>
        <p:spPr/>
        <p:txBody>
          <a:bodyPr/>
          <a:lstStyle/>
          <a:p>
            <a:endParaRPr lang="en-US"/>
          </a:p>
        </p:txBody>
      </p:sp>
      <p:pic>
        <p:nvPicPr>
          <p:cNvPr id="4" name="Picture 2" descr="https://media.evolveconsciousness.org/2018/01/slow-accurate-speed-accuracy.png">
            <a:extLst>
              <a:ext uri="{FF2B5EF4-FFF2-40B4-BE49-F238E27FC236}">
                <a16:creationId xmlns:a16="http://schemas.microsoft.com/office/drawing/2014/main" id="{81DE2BEE-E11F-4BFA-8416-090319B56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340" y="14859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7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7486-2C04-6E44-AB1A-35B9FB74A3A2}"/>
              </a:ext>
            </a:extLst>
          </p:cNvPr>
          <p:cNvSpPr>
            <a:spLocks noGrp="1"/>
          </p:cNvSpPr>
          <p:nvPr>
            <p:ph type="title"/>
          </p:nvPr>
        </p:nvSpPr>
        <p:spPr/>
        <p:txBody>
          <a:bodyPr/>
          <a:lstStyle/>
          <a:p>
            <a:r>
              <a:rPr lang="en-US" dirty="0"/>
              <a:t>Why are the options to change transport mode adjacent to the map view?</a:t>
            </a:r>
          </a:p>
        </p:txBody>
      </p:sp>
      <p:sp>
        <p:nvSpPr>
          <p:cNvPr id="3" name="Content Placeholder 2">
            <a:extLst>
              <a:ext uri="{FF2B5EF4-FFF2-40B4-BE49-F238E27FC236}">
                <a16:creationId xmlns:a16="http://schemas.microsoft.com/office/drawing/2014/main" id="{118CE01C-27DD-1445-BA51-CDDCC7A42F9D}"/>
              </a:ext>
            </a:extLst>
          </p:cNvPr>
          <p:cNvSpPr>
            <a:spLocks noGrp="1"/>
          </p:cNvSpPr>
          <p:nvPr>
            <p:ph idx="1"/>
          </p:nvPr>
        </p:nvSpPr>
        <p:spPr/>
        <p:txBody>
          <a:bodyPr/>
          <a:lstStyle/>
          <a:p>
            <a:pPr marL="514350" indent="-514350">
              <a:buAutoNum type="alphaUcPeriod"/>
            </a:pPr>
            <a:r>
              <a:rPr lang="en-US" dirty="0"/>
              <a:t>Shortcut</a:t>
            </a:r>
          </a:p>
          <a:p>
            <a:pPr marL="514350" indent="-514350">
              <a:buAutoNum type="alphaUcPeriod"/>
            </a:pPr>
            <a:r>
              <a:rPr lang="en-US" dirty="0"/>
              <a:t>Metaphor</a:t>
            </a:r>
          </a:p>
          <a:p>
            <a:pPr marL="514350" indent="-514350">
              <a:buAutoNum type="alphaUcPeriod"/>
            </a:pPr>
            <a:r>
              <a:rPr lang="en-US" dirty="0"/>
              <a:t>Locus of attention</a:t>
            </a:r>
          </a:p>
          <a:p>
            <a:pPr marL="514350" indent="-514350">
              <a:buAutoNum type="alphaUcPeriod"/>
            </a:pPr>
            <a:endParaRPr lang="en-US" dirty="0"/>
          </a:p>
        </p:txBody>
      </p:sp>
      <p:pic>
        <p:nvPicPr>
          <p:cNvPr id="4" name="Content Placeholder 10" descr="A screen shot of a computer&#10;&#10;Description automatically generated">
            <a:extLst>
              <a:ext uri="{FF2B5EF4-FFF2-40B4-BE49-F238E27FC236}">
                <a16:creationId xmlns:a16="http://schemas.microsoft.com/office/drawing/2014/main" id="{61411045-F923-3340-BA44-47ADD3622D64}"/>
              </a:ext>
            </a:extLst>
          </p:cNvPr>
          <p:cNvPicPr>
            <a:picLocks noChangeAspect="1"/>
          </p:cNvPicPr>
          <p:nvPr/>
        </p:nvPicPr>
        <p:blipFill rotWithShape="1">
          <a:blip r:embed="rId2"/>
          <a:srcRect l="3272" t="3536" r="8567" b="2998"/>
          <a:stretch/>
        </p:blipFill>
        <p:spPr bwMode="auto">
          <a:xfrm>
            <a:off x="6447006" y="2458137"/>
            <a:ext cx="5313194" cy="395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311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7486-2C04-6E44-AB1A-35B9FB74A3A2}"/>
              </a:ext>
            </a:extLst>
          </p:cNvPr>
          <p:cNvSpPr>
            <a:spLocks noGrp="1"/>
          </p:cNvSpPr>
          <p:nvPr>
            <p:ph type="title"/>
          </p:nvPr>
        </p:nvSpPr>
        <p:spPr/>
        <p:txBody>
          <a:bodyPr/>
          <a:lstStyle/>
          <a:p>
            <a:r>
              <a:rPr lang="en-US" dirty="0"/>
              <a:t>Why are the options to change transport mode adjacent to the map view?</a:t>
            </a:r>
          </a:p>
        </p:txBody>
      </p:sp>
      <p:sp>
        <p:nvSpPr>
          <p:cNvPr id="3" name="Content Placeholder 2">
            <a:extLst>
              <a:ext uri="{FF2B5EF4-FFF2-40B4-BE49-F238E27FC236}">
                <a16:creationId xmlns:a16="http://schemas.microsoft.com/office/drawing/2014/main" id="{118CE01C-27DD-1445-BA51-CDDCC7A42F9D}"/>
              </a:ext>
            </a:extLst>
          </p:cNvPr>
          <p:cNvSpPr>
            <a:spLocks noGrp="1"/>
          </p:cNvSpPr>
          <p:nvPr>
            <p:ph idx="1"/>
          </p:nvPr>
        </p:nvSpPr>
        <p:spPr/>
        <p:txBody>
          <a:bodyPr/>
          <a:lstStyle/>
          <a:p>
            <a:pPr marL="514350" indent="-514350">
              <a:buAutoNum type="alphaUcPeriod"/>
            </a:pPr>
            <a:r>
              <a:rPr lang="en-US" dirty="0"/>
              <a:t>Shortcut</a:t>
            </a:r>
          </a:p>
          <a:p>
            <a:pPr marL="514350" indent="-514350">
              <a:buAutoNum type="alphaUcPeriod"/>
            </a:pPr>
            <a:r>
              <a:rPr lang="en-US" dirty="0"/>
              <a:t>Metaphor</a:t>
            </a:r>
          </a:p>
          <a:p>
            <a:pPr marL="514350" indent="-514350">
              <a:buAutoNum type="alphaUcPeriod"/>
            </a:pPr>
            <a:r>
              <a:rPr lang="en-US" dirty="0">
                <a:solidFill>
                  <a:srgbClr val="00B050"/>
                </a:solidFill>
              </a:rPr>
              <a:t>Locus of attention</a:t>
            </a:r>
          </a:p>
          <a:p>
            <a:pPr marL="514350" indent="-514350">
              <a:buAutoNum type="alphaUcPeriod"/>
            </a:pPr>
            <a:endParaRPr lang="en-US" dirty="0"/>
          </a:p>
        </p:txBody>
      </p:sp>
      <p:pic>
        <p:nvPicPr>
          <p:cNvPr id="4" name="Content Placeholder 10" descr="A screen shot of a computer&#10;&#10;Description automatically generated">
            <a:extLst>
              <a:ext uri="{FF2B5EF4-FFF2-40B4-BE49-F238E27FC236}">
                <a16:creationId xmlns:a16="http://schemas.microsoft.com/office/drawing/2014/main" id="{61411045-F923-3340-BA44-47ADD3622D64}"/>
              </a:ext>
            </a:extLst>
          </p:cNvPr>
          <p:cNvPicPr>
            <a:picLocks noChangeAspect="1"/>
          </p:cNvPicPr>
          <p:nvPr/>
        </p:nvPicPr>
        <p:blipFill rotWithShape="1">
          <a:blip r:embed="rId2"/>
          <a:srcRect l="3272" t="3536" r="8567" b="2998"/>
          <a:stretch/>
        </p:blipFill>
        <p:spPr bwMode="auto">
          <a:xfrm>
            <a:off x="6447006" y="2458137"/>
            <a:ext cx="5313194" cy="395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437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E115-19C2-1F46-B0DE-8FF33C2C50DC}"/>
              </a:ext>
            </a:extLst>
          </p:cNvPr>
          <p:cNvSpPr>
            <a:spLocks noGrp="1"/>
          </p:cNvSpPr>
          <p:nvPr>
            <p:ph type="title"/>
          </p:nvPr>
        </p:nvSpPr>
        <p:spPr/>
        <p:txBody>
          <a:bodyPr/>
          <a:lstStyle/>
          <a:p>
            <a:r>
              <a:rPr lang="en-US" dirty="0"/>
              <a:t>Locus of Attention</a:t>
            </a:r>
          </a:p>
        </p:txBody>
      </p:sp>
      <p:sp>
        <p:nvSpPr>
          <p:cNvPr id="3" name="Content Placeholder 2">
            <a:extLst>
              <a:ext uri="{FF2B5EF4-FFF2-40B4-BE49-F238E27FC236}">
                <a16:creationId xmlns:a16="http://schemas.microsoft.com/office/drawing/2014/main" id="{387153A8-0F17-2F4C-85B0-6A1EE8924A96}"/>
              </a:ext>
            </a:extLst>
          </p:cNvPr>
          <p:cNvSpPr>
            <a:spLocks noGrp="1"/>
          </p:cNvSpPr>
          <p:nvPr>
            <p:ph idx="1"/>
          </p:nvPr>
        </p:nvSpPr>
        <p:spPr>
          <a:xfrm>
            <a:off x="440267" y="2205038"/>
            <a:ext cx="11319933" cy="3960813"/>
          </a:xfrm>
        </p:spPr>
        <p:txBody>
          <a:bodyPr/>
          <a:lstStyle/>
          <a:p>
            <a:r>
              <a:rPr lang="en-US" dirty="0"/>
              <a:t>Feedback Visibility Depends on Locus of Attention</a:t>
            </a:r>
          </a:p>
          <a:p>
            <a:r>
              <a:rPr lang="en-US" b="1" dirty="0"/>
              <a:t>Spotlight of attention</a:t>
            </a:r>
            <a:r>
              <a:rPr lang="en-US" dirty="0"/>
              <a:t>: attention focuses on </a:t>
            </a:r>
            <a:r>
              <a:rPr lang="en-US" b="1" dirty="0"/>
              <a:t>one</a:t>
            </a:r>
            <a:r>
              <a:rPr lang="en-US" dirty="0"/>
              <a:t> input channel (e.g. area of visual field) at a time</a:t>
            </a:r>
          </a:p>
          <a:p>
            <a:r>
              <a:rPr lang="en-US" dirty="0"/>
              <a:t>Does the user’s locus of attention include:</a:t>
            </a:r>
          </a:p>
          <a:p>
            <a:pPr lvl="1"/>
            <a:r>
              <a:rPr lang="en-US" dirty="0"/>
              <a:t>Caps Lock light on keyboard?</a:t>
            </a:r>
          </a:p>
          <a:p>
            <a:pPr lvl="1"/>
            <a:r>
              <a:rPr lang="en-US" dirty="0"/>
              <a:t>Status bar?</a:t>
            </a:r>
          </a:p>
          <a:p>
            <a:pPr lvl="1"/>
            <a:r>
              <a:rPr lang="en-US" dirty="0"/>
              <a:t>Menu bar?</a:t>
            </a:r>
          </a:p>
          <a:p>
            <a:pPr lvl="1"/>
            <a:r>
              <a:rPr lang="en-US" dirty="0"/>
              <a:t>Mouse cursor?</a:t>
            </a:r>
            <a:br>
              <a:rPr lang="en-US" dirty="0"/>
            </a:br>
            <a:br>
              <a:rPr lang="en-US" dirty="0"/>
            </a:br>
            <a:endParaRPr lang="en-US" dirty="0"/>
          </a:p>
        </p:txBody>
      </p:sp>
    </p:spTree>
    <p:extLst>
      <p:ext uri="{BB962C8B-B14F-4D97-AF65-F5344CB8AC3E}">
        <p14:creationId xmlns:p14="http://schemas.microsoft.com/office/powerpoint/2010/main" val="31888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5DC2E-8DBA-6445-832C-BBE1FFE60A4D}"/>
              </a:ext>
            </a:extLst>
          </p:cNvPr>
          <p:cNvSpPr>
            <a:spLocks noGrp="1"/>
          </p:cNvSpPr>
          <p:nvPr>
            <p:ph type="title"/>
          </p:nvPr>
        </p:nvSpPr>
        <p:spPr/>
        <p:txBody>
          <a:bodyPr/>
          <a:lstStyle/>
          <a:p>
            <a:r>
              <a:rPr lang="en-US" dirty="0"/>
              <a:t>Locus of Attention</a:t>
            </a:r>
          </a:p>
        </p:txBody>
      </p:sp>
      <p:sp>
        <p:nvSpPr>
          <p:cNvPr id="3" name="Content Placeholder 2">
            <a:extLst>
              <a:ext uri="{FF2B5EF4-FFF2-40B4-BE49-F238E27FC236}">
                <a16:creationId xmlns:a16="http://schemas.microsoft.com/office/drawing/2014/main" id="{158EEC1F-14A4-494F-A917-13F3A700065E}"/>
              </a:ext>
            </a:extLst>
          </p:cNvPr>
          <p:cNvSpPr>
            <a:spLocks noGrp="1"/>
          </p:cNvSpPr>
          <p:nvPr>
            <p:ph idx="1"/>
          </p:nvPr>
        </p:nvSpPr>
        <p:spPr>
          <a:xfrm>
            <a:off x="440267" y="2205038"/>
            <a:ext cx="11319933" cy="3457575"/>
          </a:xfrm>
        </p:spPr>
        <p:txBody>
          <a:bodyPr/>
          <a:lstStyle/>
          <a:p>
            <a:r>
              <a:rPr lang="en-US" dirty="0"/>
              <a:t>So when you’re thinking about how to make something important visible, you should think about where the user’s attention is likely to be focused – their document? The text cursor? The animated banner ads on the web site?</a:t>
            </a:r>
          </a:p>
          <a:p>
            <a:r>
              <a:rPr lang="en-US" dirty="0"/>
              <a:t>Users who use keyboard shortcuts heavily may make </a:t>
            </a:r>
            <a:r>
              <a:rPr lang="en-US" b="1" dirty="0"/>
              <a:t>mode errors</a:t>
            </a:r>
            <a:r>
              <a:rPr lang="en-US" dirty="0"/>
              <a:t> – in this case, sending a keyboard command to the wrong application – because they aren’t attending to the state of the menu bar.</a:t>
            </a:r>
            <a:br>
              <a:rPr lang="en-US" dirty="0"/>
            </a:br>
            <a:br>
              <a:rPr lang="en-US" dirty="0"/>
            </a:br>
            <a:br>
              <a:rPr lang="en-US" dirty="0"/>
            </a:br>
            <a:endParaRPr lang="en-US" dirty="0"/>
          </a:p>
        </p:txBody>
      </p:sp>
    </p:spTree>
    <p:extLst>
      <p:ext uri="{BB962C8B-B14F-4D97-AF65-F5344CB8AC3E}">
        <p14:creationId xmlns:p14="http://schemas.microsoft.com/office/powerpoint/2010/main" val="87261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3BEF-9736-734B-9C10-401E0A8D7CCC}"/>
              </a:ext>
            </a:extLst>
          </p:cNvPr>
          <p:cNvSpPr>
            <a:spLocks noGrp="1"/>
          </p:cNvSpPr>
          <p:nvPr>
            <p:ph type="title"/>
          </p:nvPr>
        </p:nvSpPr>
        <p:spPr/>
        <p:txBody>
          <a:bodyPr/>
          <a:lstStyle/>
          <a:p>
            <a:r>
              <a:rPr lang="en-US" dirty="0"/>
              <a:t>Information Scent</a:t>
            </a:r>
          </a:p>
        </p:txBody>
      </p:sp>
      <p:sp>
        <p:nvSpPr>
          <p:cNvPr id="3" name="Content Placeholder 2">
            <a:extLst>
              <a:ext uri="{FF2B5EF4-FFF2-40B4-BE49-F238E27FC236}">
                <a16:creationId xmlns:a16="http://schemas.microsoft.com/office/drawing/2014/main" id="{20D65727-7EFD-1644-AC56-90CBC492AD0C}"/>
              </a:ext>
            </a:extLst>
          </p:cNvPr>
          <p:cNvSpPr>
            <a:spLocks noGrp="1"/>
          </p:cNvSpPr>
          <p:nvPr>
            <p:ph idx="1"/>
          </p:nvPr>
        </p:nvSpPr>
        <p:spPr>
          <a:xfrm>
            <a:off x="440267" y="1828800"/>
            <a:ext cx="11319933" cy="4337051"/>
          </a:xfrm>
        </p:spPr>
        <p:txBody>
          <a:bodyPr/>
          <a:lstStyle/>
          <a:p>
            <a:r>
              <a:rPr lang="en-US" b="1" dirty="0"/>
              <a:t>Information foraging theory</a:t>
            </a:r>
            <a:r>
              <a:rPr lang="en-US" dirty="0"/>
              <a:t> claims that we ask similar questions when we’re collecting information: Where should I search? Which articles or paragraphs are worth reading? Have I exhausted this source, should I move on to the next search result or a different search? </a:t>
            </a:r>
          </a:p>
          <a:p>
            <a:r>
              <a:rPr lang="en-US" dirty="0"/>
              <a:t>Users depend on visible cues to figure out how to achieve their goals with the least effort. </a:t>
            </a:r>
          </a:p>
        </p:txBody>
      </p:sp>
    </p:spTree>
    <p:extLst>
      <p:ext uri="{BB962C8B-B14F-4D97-AF65-F5344CB8AC3E}">
        <p14:creationId xmlns:p14="http://schemas.microsoft.com/office/powerpoint/2010/main" val="341455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267BC-5562-4E41-BDD5-AE01D020903A}"/>
              </a:ext>
            </a:extLst>
          </p:cNvPr>
          <p:cNvSpPr>
            <a:spLocks noGrp="1"/>
          </p:cNvSpPr>
          <p:nvPr>
            <p:ph type="title"/>
          </p:nvPr>
        </p:nvSpPr>
        <p:spPr/>
        <p:txBody>
          <a:bodyPr/>
          <a:lstStyle/>
          <a:p>
            <a:r>
              <a:rPr lang="en-US" dirty="0"/>
              <a:t>Give Good Information Scent</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FBECF592-1AF0-884E-98C9-0230986523A5}"/>
              </a:ext>
            </a:extLst>
          </p:cNvPr>
          <p:cNvSpPr>
            <a:spLocks noGrp="1"/>
          </p:cNvSpPr>
          <p:nvPr>
            <p:ph idx="1"/>
          </p:nvPr>
        </p:nvSpPr>
        <p:spPr>
          <a:xfrm>
            <a:off x="440267" y="2205038"/>
            <a:ext cx="11319933" cy="3960813"/>
          </a:xfrm>
        </p:spPr>
        <p:txBody>
          <a:bodyPr/>
          <a:lstStyle/>
          <a:p>
            <a:r>
              <a:rPr lang="en-US" dirty="0"/>
              <a:t>A link should “smell” like the content it leads to.</a:t>
            </a:r>
          </a:p>
          <a:p>
            <a:r>
              <a:rPr lang="en-US" dirty="0"/>
              <a:t>Hyperlinks in your interface – or in general, any kind of feature, including menu commands and toolbar buttons – should provide good, appropriate information scent.</a:t>
            </a:r>
            <a:br>
              <a:rPr lang="en-US" dirty="0"/>
            </a:br>
            <a:br>
              <a:rPr lang="en-US" dirty="0"/>
            </a:br>
            <a:endParaRPr lang="en-US" dirty="0"/>
          </a:p>
          <a:p>
            <a:endParaRPr lang="en-US" dirty="0"/>
          </a:p>
        </p:txBody>
      </p:sp>
    </p:spTree>
    <p:extLst>
      <p:ext uri="{BB962C8B-B14F-4D97-AF65-F5344CB8AC3E}">
        <p14:creationId xmlns:p14="http://schemas.microsoft.com/office/powerpoint/2010/main" val="31561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BA413-A79F-4740-9B21-187F0F7F07D6}"/>
              </a:ext>
            </a:extLst>
          </p:cNvPr>
          <p:cNvSpPr>
            <a:spLocks noGrp="1"/>
          </p:cNvSpPr>
          <p:nvPr>
            <p:ph type="title"/>
          </p:nvPr>
        </p:nvSpPr>
        <p:spPr/>
        <p:txBody>
          <a:bodyPr/>
          <a:lstStyle/>
          <a:p>
            <a:r>
              <a:rPr lang="en-US" dirty="0"/>
              <a:t>Hierarchy of Exploration Costs</a:t>
            </a:r>
          </a:p>
        </p:txBody>
      </p:sp>
      <p:sp>
        <p:nvSpPr>
          <p:cNvPr id="3" name="Content Placeholder 2">
            <a:extLst>
              <a:ext uri="{FF2B5EF4-FFF2-40B4-BE49-F238E27FC236}">
                <a16:creationId xmlns:a16="http://schemas.microsoft.com/office/drawing/2014/main" id="{AFB7D8ED-7A9C-4A4E-B058-BAAB8DEB9A13}"/>
              </a:ext>
            </a:extLst>
          </p:cNvPr>
          <p:cNvSpPr>
            <a:spLocks noGrp="1"/>
          </p:cNvSpPr>
          <p:nvPr>
            <p:ph idx="1"/>
          </p:nvPr>
        </p:nvSpPr>
        <p:spPr>
          <a:xfrm>
            <a:off x="440267" y="1700212"/>
            <a:ext cx="11319933" cy="3457575"/>
          </a:xfrm>
        </p:spPr>
        <p:txBody>
          <a:bodyPr/>
          <a:lstStyle/>
          <a:p>
            <a:r>
              <a:rPr lang="en-US" dirty="0"/>
              <a:t>Glance</a:t>
            </a:r>
          </a:p>
          <a:p>
            <a:pPr lvl="1"/>
            <a:r>
              <a:rPr lang="en-US" dirty="0"/>
              <a:t>affordances, icons, short salient words</a:t>
            </a:r>
          </a:p>
          <a:p>
            <a:r>
              <a:rPr lang="en-US" dirty="0"/>
              <a:t>Read</a:t>
            </a:r>
          </a:p>
          <a:p>
            <a:pPr lvl="1"/>
            <a:r>
              <a:rPr lang="en-US" dirty="0"/>
              <a:t>description, keywords</a:t>
            </a:r>
          </a:p>
          <a:p>
            <a:r>
              <a:rPr lang="en-US" dirty="0"/>
              <a:t>Hover or press</a:t>
            </a:r>
          </a:p>
          <a:p>
            <a:pPr lvl="1"/>
            <a:r>
              <a:rPr lang="en-US" dirty="0"/>
              <a:t>cursor change, highlight, tooltip, submenu, preview</a:t>
            </a:r>
          </a:p>
          <a:p>
            <a:r>
              <a:rPr lang="en-US" dirty="0"/>
              <a:t>Click through</a:t>
            </a:r>
          </a:p>
          <a:p>
            <a:pPr lvl="1"/>
            <a:r>
              <a:rPr lang="en-US" dirty="0"/>
              <a:t>target page, dialog box, or mode</a:t>
            </a:r>
          </a:p>
          <a:p>
            <a:r>
              <a:rPr lang="en-US" dirty="0"/>
              <a:t>Invoke</a:t>
            </a:r>
          </a:p>
          <a:p>
            <a:pPr lvl="1"/>
            <a:r>
              <a:rPr lang="en-US" dirty="0"/>
              <a:t>feedback effect on the model state</a:t>
            </a:r>
          </a:p>
          <a:p>
            <a:endParaRPr lang="en-US" dirty="0"/>
          </a:p>
        </p:txBody>
      </p:sp>
    </p:spTree>
    <p:extLst>
      <p:ext uri="{BB962C8B-B14F-4D97-AF65-F5344CB8AC3E}">
        <p14:creationId xmlns:p14="http://schemas.microsoft.com/office/powerpoint/2010/main" val="21161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017C-9D32-4D42-8276-A4442949DEB4}"/>
              </a:ext>
            </a:extLst>
          </p:cNvPr>
          <p:cNvSpPr>
            <a:spLocks noGrp="1"/>
          </p:cNvSpPr>
          <p:nvPr>
            <p:ph type="title"/>
          </p:nvPr>
        </p:nvSpPr>
        <p:spPr/>
        <p:txBody>
          <a:bodyPr/>
          <a:lstStyle/>
          <a:p>
            <a:r>
              <a:rPr lang="en-US" dirty="0"/>
              <a:t>Remember to submit your course evaluations</a:t>
            </a:r>
          </a:p>
        </p:txBody>
      </p:sp>
      <p:sp>
        <p:nvSpPr>
          <p:cNvPr id="3" name="Content Placeholder 2">
            <a:extLst>
              <a:ext uri="{FF2B5EF4-FFF2-40B4-BE49-F238E27FC236}">
                <a16:creationId xmlns:a16="http://schemas.microsoft.com/office/drawing/2014/main" id="{3343D36B-BEBE-FA46-8B72-9BE2437461F5}"/>
              </a:ext>
            </a:extLst>
          </p:cNvPr>
          <p:cNvSpPr>
            <a:spLocks noGrp="1"/>
          </p:cNvSpPr>
          <p:nvPr>
            <p:ph idx="1"/>
          </p:nvPr>
        </p:nvSpPr>
        <p:spPr>
          <a:xfrm>
            <a:off x="440267" y="1975758"/>
            <a:ext cx="11319933" cy="4190094"/>
          </a:xfrm>
        </p:spPr>
        <p:txBody>
          <a:bodyPr/>
          <a:lstStyle/>
          <a:p>
            <a:r>
              <a:rPr lang="en-US" dirty="0"/>
              <a:t>2% extra credit.</a:t>
            </a:r>
          </a:p>
          <a:p>
            <a:r>
              <a:rPr lang="en-US" dirty="0"/>
              <a:t>Send submission confirmation to Nina.</a:t>
            </a:r>
          </a:p>
          <a:p>
            <a:r>
              <a:rPr lang="en-US" dirty="0"/>
              <a:t>Deadline: Sunday, May 5</a:t>
            </a:r>
            <a:r>
              <a:rPr lang="en-US" baseline="30000" dirty="0"/>
              <a:t>th</a:t>
            </a:r>
            <a:endParaRPr lang="en-US" dirty="0"/>
          </a:p>
          <a:p>
            <a:r>
              <a:rPr lang="en-US" dirty="0">
                <a:solidFill>
                  <a:srgbClr val="00B050"/>
                </a:solidFill>
              </a:rPr>
              <a:t>Will help me and your future peers a lot!</a:t>
            </a:r>
          </a:p>
        </p:txBody>
      </p:sp>
      <p:pic>
        <p:nvPicPr>
          <p:cNvPr id="5" name="Picture 4">
            <a:extLst>
              <a:ext uri="{FF2B5EF4-FFF2-40B4-BE49-F238E27FC236}">
                <a16:creationId xmlns:a16="http://schemas.microsoft.com/office/drawing/2014/main" id="{08AABCAA-E8C6-5C45-A017-B82EC9220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671" y="4240632"/>
            <a:ext cx="5350329" cy="2617368"/>
          </a:xfrm>
          <a:prstGeom prst="rect">
            <a:avLst/>
          </a:prstGeom>
        </p:spPr>
      </p:pic>
    </p:spTree>
    <p:extLst>
      <p:ext uri="{BB962C8B-B14F-4D97-AF65-F5344CB8AC3E}">
        <p14:creationId xmlns:p14="http://schemas.microsoft.com/office/powerpoint/2010/main" val="5231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9C07027-64A3-4A8A-95C0-DF6B2CEF5AB5}"/>
              </a:ext>
            </a:extLst>
          </p:cNvPr>
          <p:cNvSpPr txBox="1">
            <a:spLocks/>
          </p:cNvSpPr>
          <p:nvPr/>
        </p:nvSpPr>
        <p:spPr bwMode="auto">
          <a:xfrm>
            <a:off x="2807908" y="2260601"/>
            <a:ext cx="7246194" cy="116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endParaRPr lang="en-US" sz="4800" kern="0" dirty="0">
              <a:solidFill>
                <a:srgbClr val="D50032"/>
              </a:solidFill>
            </a:endParaRPr>
          </a:p>
          <a:p>
            <a:pPr marL="0" indent="0">
              <a:buFontTx/>
              <a:buNone/>
            </a:pPr>
            <a:r>
              <a:rPr lang="en-US" sz="4800" kern="0" dirty="0">
                <a:solidFill>
                  <a:srgbClr val="D50032"/>
                </a:solidFill>
              </a:rPr>
              <a:t>Good luck for the finals!</a:t>
            </a:r>
          </a:p>
        </p:txBody>
      </p:sp>
      <p:pic>
        <p:nvPicPr>
          <p:cNvPr id="6" name="Picture 5">
            <a:extLst>
              <a:ext uri="{FF2B5EF4-FFF2-40B4-BE49-F238E27FC236}">
                <a16:creationId xmlns:a16="http://schemas.microsoft.com/office/drawing/2014/main" id="{7ED445C1-0E73-6F4F-B74A-D213BCAECD7D}"/>
              </a:ext>
            </a:extLst>
          </p:cNvPr>
          <p:cNvPicPr>
            <a:picLocks noChangeAspect="1"/>
          </p:cNvPicPr>
          <p:nvPr/>
        </p:nvPicPr>
        <p:blipFill>
          <a:blip r:embed="rId3"/>
          <a:stretch>
            <a:fillRect/>
          </a:stretch>
        </p:blipFill>
        <p:spPr>
          <a:xfrm>
            <a:off x="5655732" y="5575309"/>
            <a:ext cx="6536267" cy="1282691"/>
          </a:xfrm>
          <a:prstGeom prst="rect">
            <a:avLst/>
          </a:prstGeom>
        </p:spPr>
      </p:pic>
    </p:spTree>
    <p:extLst>
      <p:ext uri="{BB962C8B-B14F-4D97-AF65-F5344CB8AC3E}">
        <p14:creationId xmlns:p14="http://schemas.microsoft.com/office/powerpoint/2010/main" val="12530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2228E-FFA3-B14C-834C-F70CBE23039C}"/>
              </a:ext>
            </a:extLst>
          </p:cNvPr>
          <p:cNvSpPr>
            <a:spLocks noGrp="1"/>
          </p:cNvSpPr>
          <p:nvPr>
            <p:ph type="title"/>
          </p:nvPr>
        </p:nvSpPr>
        <p:spPr/>
        <p:txBody>
          <a:bodyPr/>
          <a:lstStyle/>
          <a:p>
            <a:r>
              <a:rPr lang="en-US" dirty="0"/>
              <a:t>Dig deeper than “a usability problem” </a:t>
            </a:r>
          </a:p>
        </p:txBody>
      </p:sp>
      <p:sp>
        <p:nvSpPr>
          <p:cNvPr id="3" name="Content Placeholder 2">
            <a:extLst>
              <a:ext uri="{FF2B5EF4-FFF2-40B4-BE49-F238E27FC236}">
                <a16:creationId xmlns:a16="http://schemas.microsoft.com/office/drawing/2014/main" id="{F5033C14-387B-D94A-A7B2-1729E437EFD3}"/>
              </a:ext>
            </a:extLst>
          </p:cNvPr>
          <p:cNvSpPr>
            <a:spLocks noGrp="1"/>
          </p:cNvSpPr>
          <p:nvPr>
            <p:ph idx="1"/>
          </p:nvPr>
        </p:nvSpPr>
        <p:spPr>
          <a:xfrm>
            <a:off x="440267" y="1877786"/>
            <a:ext cx="11319933" cy="4288065"/>
          </a:xfrm>
        </p:spPr>
        <p:txBody>
          <a:bodyPr/>
          <a:lstStyle/>
          <a:p>
            <a:r>
              <a:rPr lang="en-US" dirty="0"/>
              <a:t>Ask is this a learnability, efficiency, or safety problem?</a:t>
            </a:r>
          </a:p>
          <a:p>
            <a:r>
              <a:rPr lang="en-US" dirty="0"/>
              <a:t>But don’t stop there. </a:t>
            </a:r>
          </a:p>
          <a:p>
            <a:endParaRPr lang="en-US" dirty="0"/>
          </a:p>
          <a:p>
            <a:endParaRPr lang="en-US" dirty="0"/>
          </a:p>
          <a:p>
            <a:endParaRPr lang="en-US" dirty="0"/>
          </a:p>
          <a:p>
            <a:endParaRPr lang="en-US" dirty="0"/>
          </a:p>
          <a:p>
            <a:endParaRPr lang="en-US" dirty="0"/>
          </a:p>
          <a:p>
            <a:endParaRPr lang="en-US" dirty="0"/>
          </a:p>
          <a:p>
            <a:r>
              <a:rPr lang="en-US" dirty="0"/>
              <a:t>Why is this a learnability, efficiency, or safety problem?</a:t>
            </a:r>
          </a:p>
          <a:p>
            <a:endParaRPr lang="en-US" dirty="0"/>
          </a:p>
        </p:txBody>
      </p:sp>
      <p:pic>
        <p:nvPicPr>
          <p:cNvPr id="5" name="Picture 4" descr="A picture containing person, sitting, wall, indoor&#10;&#10;Description automatically generated">
            <a:extLst>
              <a:ext uri="{FF2B5EF4-FFF2-40B4-BE49-F238E27FC236}">
                <a16:creationId xmlns:a16="http://schemas.microsoft.com/office/drawing/2014/main" id="{A52DDB04-B692-2D41-8919-8375E5662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357" y="3137693"/>
            <a:ext cx="3819071" cy="2520587"/>
          </a:xfrm>
          <a:prstGeom prst="rect">
            <a:avLst/>
          </a:prstGeom>
        </p:spPr>
      </p:pic>
    </p:spTree>
    <p:extLst>
      <p:ext uri="{BB962C8B-B14F-4D97-AF65-F5344CB8AC3E}">
        <p14:creationId xmlns:p14="http://schemas.microsoft.com/office/powerpoint/2010/main" val="5202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542D-F29D-7A46-936E-89A1DC5683F1}"/>
              </a:ext>
            </a:extLst>
          </p:cNvPr>
          <p:cNvSpPr>
            <a:spLocks noGrp="1"/>
          </p:cNvSpPr>
          <p:nvPr>
            <p:ph type="title"/>
          </p:nvPr>
        </p:nvSpPr>
        <p:spPr/>
        <p:txBody>
          <a:bodyPr/>
          <a:lstStyle/>
          <a:p>
            <a:r>
              <a:rPr lang="en-US" dirty="0"/>
              <a:t>Three frameworks to think about usability</a:t>
            </a:r>
          </a:p>
        </p:txBody>
      </p:sp>
      <p:sp>
        <p:nvSpPr>
          <p:cNvPr id="3" name="Content Placeholder 2">
            <a:extLst>
              <a:ext uri="{FF2B5EF4-FFF2-40B4-BE49-F238E27FC236}">
                <a16:creationId xmlns:a16="http://schemas.microsoft.com/office/drawing/2014/main" id="{418F3D79-BE54-284A-9153-C90FF423B58F}"/>
              </a:ext>
            </a:extLst>
          </p:cNvPr>
          <p:cNvSpPr>
            <a:spLocks noGrp="1"/>
          </p:cNvSpPr>
          <p:nvPr>
            <p:ph idx="1"/>
          </p:nvPr>
        </p:nvSpPr>
        <p:spPr>
          <a:xfrm>
            <a:off x="440267" y="2008414"/>
            <a:ext cx="11319933" cy="4157437"/>
          </a:xfrm>
        </p:spPr>
        <p:txBody>
          <a:bodyPr/>
          <a:lstStyle/>
          <a:p>
            <a:r>
              <a:rPr lang="en-US" dirty="0"/>
              <a:t>Learnability, efficiency, and safety.</a:t>
            </a:r>
          </a:p>
          <a:p>
            <a:r>
              <a:rPr lang="en-US" dirty="0"/>
              <a:t>Nielsen’s 10 heuristics</a:t>
            </a:r>
          </a:p>
          <a:p>
            <a:r>
              <a:rPr lang="en-US" dirty="0"/>
              <a:t>Norman’s rules from Design of Everyday Things</a:t>
            </a:r>
          </a:p>
          <a:p>
            <a:pPr marL="0" indent="0">
              <a:buNone/>
            </a:pPr>
            <a:endParaRPr lang="en-US" dirty="0"/>
          </a:p>
          <a:p>
            <a:endParaRPr lang="en-US" dirty="0"/>
          </a:p>
        </p:txBody>
      </p:sp>
    </p:spTree>
    <p:extLst>
      <p:ext uri="{BB962C8B-B14F-4D97-AF65-F5344CB8AC3E}">
        <p14:creationId xmlns:p14="http://schemas.microsoft.com/office/powerpoint/2010/main" val="112241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ustom Design">
  <a:themeElements>
    <a:clrScheme name="Custom Design 15">
      <a:dk1>
        <a:srgbClr val="000000"/>
      </a:dk1>
      <a:lt1>
        <a:srgbClr val="FFFFFF"/>
      </a:lt1>
      <a:dk2>
        <a:srgbClr val="5A1B31"/>
      </a:dk2>
      <a:lt2>
        <a:srgbClr val="808080"/>
      </a:lt2>
      <a:accent1>
        <a:srgbClr val="7FA1AC"/>
      </a:accent1>
      <a:accent2>
        <a:srgbClr val="C88BA9"/>
      </a:accent2>
      <a:accent3>
        <a:srgbClr val="FFFFFF"/>
      </a:accent3>
      <a:accent4>
        <a:srgbClr val="000000"/>
      </a:accent4>
      <a:accent5>
        <a:srgbClr val="C0CDD2"/>
      </a:accent5>
      <a:accent6>
        <a:srgbClr val="B57D99"/>
      </a:accent6>
      <a:hlink>
        <a:srgbClr val="4B4620"/>
      </a:hlink>
      <a:folHlink>
        <a:srgbClr val="B25D86"/>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5A1B31"/>
        </a:dk2>
        <a:lt2>
          <a:srgbClr val="808080"/>
        </a:lt2>
        <a:accent1>
          <a:srgbClr val="7FA1AC"/>
        </a:accent1>
        <a:accent2>
          <a:srgbClr val="C88BA9"/>
        </a:accent2>
        <a:accent3>
          <a:srgbClr val="FFFFFF"/>
        </a:accent3>
        <a:accent4>
          <a:srgbClr val="000000"/>
        </a:accent4>
        <a:accent5>
          <a:srgbClr val="C0CDD2"/>
        </a:accent5>
        <a:accent6>
          <a:srgbClr val="B57D99"/>
        </a:accent6>
        <a:hlink>
          <a:srgbClr val="4B4620"/>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4961</TotalTime>
  <Words>3605</Words>
  <Application>Microsoft Macintosh PowerPoint</Application>
  <PresentationFormat>Widescreen</PresentationFormat>
  <Paragraphs>461</Paragraphs>
  <Slides>79</Slides>
  <Notes>15</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79</vt:i4>
      </vt:variant>
    </vt:vector>
  </HeadingPairs>
  <TitlesOfParts>
    <vt:vector size="85" baseType="lpstr">
      <vt:lpstr>Arial</vt:lpstr>
      <vt:lpstr>Calibri</vt:lpstr>
      <vt:lpstr>Calibri Light</vt:lpstr>
      <vt:lpstr>Segoe UI Symbol</vt:lpstr>
      <vt:lpstr>Custom Design</vt:lpstr>
      <vt:lpstr>Office Theme</vt:lpstr>
      <vt:lpstr>PowerPoint Presentation</vt:lpstr>
      <vt:lpstr>Upcoming</vt:lpstr>
      <vt:lpstr>Final exam</vt:lpstr>
      <vt:lpstr>Finals Review</vt:lpstr>
      <vt:lpstr>Thigs we have learned</vt:lpstr>
      <vt:lpstr>Thigs we have learned</vt:lpstr>
      <vt:lpstr>Usability </vt:lpstr>
      <vt:lpstr>Dig deeper than “a usability problem” </vt:lpstr>
      <vt:lpstr>Three frameworks to think about usability</vt:lpstr>
      <vt:lpstr>Usability concerns with the system model.</vt:lpstr>
      <vt:lpstr>Usability concerns with the system model.</vt:lpstr>
      <vt:lpstr>Conceptual Model</vt:lpstr>
      <vt:lpstr>Let’s look at an application.  What’s the conceptual model here?  </vt:lpstr>
      <vt:lpstr>Norman's seven stages of action. </vt:lpstr>
      <vt:lpstr>Consider this: What’s the usability issue according to Norman?</vt:lpstr>
      <vt:lpstr>Consider this: What’s the usability issue according to Norman?</vt:lpstr>
      <vt:lpstr>PowerPoint Presentation</vt:lpstr>
      <vt:lpstr>Comparison of Interaction Styles </vt:lpstr>
      <vt:lpstr>Needfinding is most relevant for which model(s) of UI design?</vt:lpstr>
      <vt:lpstr>Needfinding is most relevant for which model(s) of UI design?</vt:lpstr>
      <vt:lpstr>Prototyping is most relevant for which model(s) of UI design?</vt:lpstr>
      <vt:lpstr>Prototyping is most relevant for which model(s) of UI design?</vt:lpstr>
      <vt:lpstr>Consistency</vt:lpstr>
      <vt:lpstr>Kinds of Consistency   </vt:lpstr>
      <vt:lpstr>Internal Consistency in Wording   </vt:lpstr>
      <vt:lpstr>External Consistency in Wording: Speak the User’s Language   </vt:lpstr>
      <vt:lpstr>Affordances</vt:lpstr>
      <vt:lpstr>A hamburger menu should open up less frequently used functions in your app, not used to do other things. Why?</vt:lpstr>
      <vt:lpstr>A hamburger menu should open up less frequently used functions in your app, not used to do other things. Why?</vt:lpstr>
      <vt:lpstr>If a user does not perceive a clickable button as a button. What is the usability issue?</vt:lpstr>
      <vt:lpstr>A user does not perceive a clickable button as a button. What is the usability issue?</vt:lpstr>
      <vt:lpstr>Feedback</vt:lpstr>
      <vt:lpstr>Affordances and Feedback</vt:lpstr>
      <vt:lpstr>What best describes heuristic evaluation?</vt:lpstr>
      <vt:lpstr>What best describes heuristic evaluation?</vt:lpstr>
      <vt:lpstr>Heuristic evaluations are mostly used as a formative evaluation</vt:lpstr>
      <vt:lpstr>Nielsen’s 10 Heuristics</vt:lpstr>
      <vt:lpstr>What is the main difference between heuristic evaluation and user testing?</vt:lpstr>
      <vt:lpstr>What is the main difference between heuristic evaluation and user testing?</vt:lpstr>
      <vt:lpstr>Heuristic Evaluation Is Not User Testing   </vt:lpstr>
      <vt:lpstr>Shortcuts improve efficiency</vt:lpstr>
      <vt:lpstr>Defaults &amp; Pending Delete</vt:lpstr>
      <vt:lpstr>Other form of shortcuts</vt:lpstr>
      <vt:lpstr>Fitts’s Law</vt:lpstr>
      <vt:lpstr>Implications of Fitts’s Law</vt:lpstr>
      <vt:lpstr>Steering Task</vt:lpstr>
      <vt:lpstr>Fitts’s law best applies to modeling what kind of cognitive processing</vt:lpstr>
      <vt:lpstr>Fitts’s law best applies to modeling what kind of cognitive processing</vt:lpstr>
      <vt:lpstr>Fitts’s law for pointing applies to:</vt:lpstr>
      <vt:lpstr>Fitts’s law for pointing applies to:</vt:lpstr>
      <vt:lpstr>Predictive Evaluation</vt:lpstr>
      <vt:lpstr>Advantages of Predictive Evaluation</vt:lpstr>
      <vt:lpstr>Keystroke level model </vt:lpstr>
      <vt:lpstr>KLM Analysis</vt:lpstr>
      <vt:lpstr>What might be a limitation of KLM?</vt:lpstr>
      <vt:lpstr>What might be a limitation of KLM?</vt:lpstr>
      <vt:lpstr>Limitations of KLM   </vt:lpstr>
      <vt:lpstr>Consider this.</vt:lpstr>
      <vt:lpstr>Consider this.</vt:lpstr>
      <vt:lpstr>Types of human errors</vt:lpstr>
      <vt:lpstr>During taking an action, humans may do an error</vt:lpstr>
      <vt:lpstr>Slip</vt:lpstr>
      <vt:lpstr>Mistake</vt:lpstr>
      <vt:lpstr>Digging deeper into error types</vt:lpstr>
      <vt:lpstr>Different kinds of slips</vt:lpstr>
      <vt:lpstr>Capture Error</vt:lpstr>
      <vt:lpstr>Description error </vt:lpstr>
      <vt:lpstr>Mode error </vt:lpstr>
      <vt:lpstr>Causes of execution errors</vt:lpstr>
      <vt:lpstr>Efficiency can be traded off against safety</vt:lpstr>
      <vt:lpstr>Why are the options to change transport mode adjacent to the map view?</vt:lpstr>
      <vt:lpstr>Why are the options to change transport mode adjacent to the map view?</vt:lpstr>
      <vt:lpstr>Locus of Attention</vt:lpstr>
      <vt:lpstr>Locus of Attention</vt:lpstr>
      <vt:lpstr>Information Scent</vt:lpstr>
      <vt:lpstr>Give Good Information Scent   </vt:lpstr>
      <vt:lpstr>Hierarchy of Exploration Costs</vt:lpstr>
      <vt:lpstr>Remember to submit your course evaluations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Debaleena</dc:creator>
  <cp:lastModifiedBy>Chattopadhyay, Debaleena</cp:lastModifiedBy>
  <cp:revision>1783</cp:revision>
  <dcterms:created xsi:type="dcterms:W3CDTF">2014-01-15T20:14:54Z</dcterms:created>
  <dcterms:modified xsi:type="dcterms:W3CDTF">2019-05-04T21:29:55Z</dcterms:modified>
</cp:coreProperties>
</file>